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Default Extension="xlsx" ContentType="application/vnd.openxmlformats-officedocument.spreadsheetml.sheet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43"/>
  </p:handoutMasterIdLst>
  <p:sldIdLst>
    <p:sldId id="256" r:id="rId2"/>
    <p:sldId id="262" r:id="rId3"/>
    <p:sldId id="277" r:id="rId4"/>
    <p:sldId id="263" r:id="rId5"/>
    <p:sldId id="264" r:id="rId6"/>
    <p:sldId id="265" r:id="rId7"/>
    <p:sldId id="266" r:id="rId8"/>
    <p:sldId id="269" r:id="rId9"/>
    <p:sldId id="267" r:id="rId10"/>
    <p:sldId id="281" r:id="rId11"/>
    <p:sldId id="270" r:id="rId12"/>
    <p:sldId id="271" r:id="rId13"/>
    <p:sldId id="273" r:id="rId14"/>
    <p:sldId id="278" r:id="rId15"/>
    <p:sldId id="279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0" r:id="rId32"/>
    <p:sldId id="300" r:id="rId33"/>
    <p:sldId id="302" r:id="rId34"/>
    <p:sldId id="303" r:id="rId35"/>
    <p:sldId id="305" r:id="rId36"/>
    <p:sldId id="304" r:id="rId37"/>
    <p:sldId id="301" r:id="rId38"/>
    <p:sldId id="306" r:id="rId39"/>
    <p:sldId id="272" r:id="rId40"/>
    <p:sldId id="280" r:id="rId41"/>
    <p:sldId id="27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66FF"/>
    <a:srgbClr val="CC0066"/>
    <a:srgbClr val="00FF00"/>
    <a:srgbClr val="66FF33"/>
    <a:srgbClr val="0000CC"/>
    <a:srgbClr val="FF6600"/>
    <a:srgbClr val="CC3300"/>
    <a:srgbClr val="CCFF33"/>
    <a:srgbClr val="FFFFCC"/>
    <a:srgbClr val="FFFF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style val="39"/>
  <c:chart>
    <c:plotArea>
      <c:layout>
        <c:manualLayout>
          <c:layoutTarget val="inner"/>
          <c:xMode val="edge"/>
          <c:yMode val="edge"/>
          <c:x val="8.1595900089702106E-2"/>
          <c:y val="3.4335875984251966E-2"/>
          <c:w val="0.71420634315959519"/>
          <c:h val="0.8409714566929134"/>
        </c:manualLayout>
      </c:layout>
      <c:barChart>
        <c:barDir val="col"/>
        <c:grouping val="clustered"/>
        <c:ser>
          <c:idx val="0"/>
          <c:order val="0"/>
          <c:tx>
            <c:strRef>
              <c:f>Лист1!$B$1</c:f>
              <c:strCache>
                <c:ptCount val="1"/>
                <c:pt idx="0">
                  <c:v>S.sonnei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cat>
            <c:numRef>
              <c:f>Лист1!$A$2:$A$4</c:f>
              <c:numCache>
                <c:formatCode>General</c:formatCode>
                <c:ptCount val="3"/>
                <c:pt idx="0">
                  <c:v>0</c:v>
                </c:pt>
                <c:pt idx="1">
                  <c:v>12</c:v>
                </c:pt>
                <c:pt idx="2">
                  <c:v>18</c:v>
                </c:pt>
              </c:numCache>
            </c:num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C.albicans</c:v>
                </c:pt>
              </c:strCache>
            </c:strRef>
          </c:tx>
          <c:spPr>
            <a:solidFill>
              <a:srgbClr val="66FF99"/>
            </a:solidFill>
          </c:spPr>
          <c:cat>
            <c:numRef>
              <c:f>Лист1!$A$2:$A$4</c:f>
              <c:numCache>
                <c:formatCode>General</c:formatCode>
                <c:ptCount val="3"/>
                <c:pt idx="0">
                  <c:v>0</c:v>
                </c:pt>
                <c:pt idx="1">
                  <c:v>12</c:v>
                </c:pt>
                <c:pt idx="2">
                  <c:v>18</c:v>
                </c:pt>
              </c:numCache>
            </c:num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10</c:v>
                </c:pt>
                <c:pt idx="1">
                  <c:v>3</c:v>
                </c:pt>
                <c:pt idx="2">
                  <c:v>0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S.aureus</c:v>
                </c:pt>
              </c:strCache>
            </c:strRef>
          </c:tx>
          <c:spPr>
            <a:solidFill>
              <a:srgbClr val="66FF33"/>
            </a:solidFill>
          </c:spPr>
          <c:cat>
            <c:numRef>
              <c:f>Лист1!$A$2:$A$4</c:f>
              <c:numCache>
                <c:formatCode>General</c:formatCode>
                <c:ptCount val="3"/>
                <c:pt idx="0">
                  <c:v>0</c:v>
                </c:pt>
                <c:pt idx="1">
                  <c:v>12</c:v>
                </c:pt>
                <c:pt idx="2">
                  <c:v>18</c:v>
                </c:pt>
              </c:numCache>
            </c:num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10</c:v>
                </c:pt>
                <c:pt idx="1">
                  <c:v>2</c:v>
                </c:pt>
                <c:pt idx="2">
                  <c:v>0</c:v>
                </c:pt>
              </c:numCache>
            </c:numRef>
          </c:val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S.typhimurium</c:v>
                </c:pt>
              </c:strCache>
            </c:strRef>
          </c:tx>
          <c:spPr>
            <a:solidFill>
              <a:srgbClr val="FFFF66"/>
            </a:solidFill>
          </c:spPr>
          <c:cat>
            <c:numRef>
              <c:f>Лист1!$A$2:$A$4</c:f>
              <c:numCache>
                <c:formatCode>General</c:formatCode>
                <c:ptCount val="3"/>
                <c:pt idx="0">
                  <c:v>0</c:v>
                </c:pt>
                <c:pt idx="1">
                  <c:v>12</c:v>
                </c:pt>
                <c:pt idx="2">
                  <c:v>18</c:v>
                </c:pt>
              </c:numCache>
            </c:numRef>
          </c:cat>
          <c:val>
            <c:numRef>
              <c:f>Лист1!$E$2:$E$4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0</c:v>
                </c:pt>
              </c:numCache>
            </c:numRef>
          </c:val>
        </c:ser>
        <c:axId val="125008128"/>
        <c:axId val="125163008"/>
      </c:barChart>
      <c:catAx>
        <c:axId val="125008128"/>
        <c:scaling>
          <c:orientation val="minMax"/>
        </c:scaling>
        <c:axPos val="b"/>
        <c:numFmt formatCode="General" sourceLinked="1"/>
        <c:tickLblPos val="nextTo"/>
        <c:crossAx val="125163008"/>
        <c:crosses val="autoZero"/>
        <c:auto val="1"/>
        <c:lblAlgn val="ctr"/>
        <c:lblOffset val="100"/>
      </c:catAx>
      <c:valAx>
        <c:axId val="125163008"/>
        <c:scaling>
          <c:orientation val="minMax"/>
        </c:scaling>
        <c:axPos val="l"/>
        <c:majorGridlines/>
        <c:numFmt formatCode="General" sourceLinked="1"/>
        <c:tickLblPos val="nextTo"/>
        <c:crossAx val="125008128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ru-RU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1F9CA-3177-40C6-8BDC-6CCBDD1A9A26}" type="doc">
      <dgm:prSet loTypeId="urn:microsoft.com/office/officeart/2005/8/layout/hList3" loCatId="list" qsTypeId="urn:microsoft.com/office/officeart/2005/8/quickstyle/3d1" qsCatId="3D" csTypeId="urn:microsoft.com/office/officeart/2005/8/colors/accent4_1" csCatId="accent4" phldr="1"/>
      <dgm:spPr/>
      <dgm:t>
        <a:bodyPr/>
        <a:lstStyle/>
        <a:p>
          <a:endParaRPr lang="ru-RU"/>
        </a:p>
      </dgm:t>
    </dgm:pt>
    <dgm:pt modelId="{F9CF9A97-C8E6-4CF5-93DA-BD86873A66F2}">
      <dgm:prSet phldrT="[Текст]"/>
      <dgm:spPr/>
      <dgm:t>
        <a:bodyPr/>
        <a:lstStyle/>
        <a:p>
          <a:r>
            <a:rPr lang="ru-RU" b="1" dirty="0" smtClean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rPr>
            <a:t>ООО «</a:t>
          </a:r>
          <a:r>
            <a:rPr lang="ru-RU" b="1" dirty="0" err="1" smtClean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rPr>
            <a:t>Мировет</a:t>
          </a:r>
          <a:r>
            <a:rPr lang="ru-RU" b="1" dirty="0" smtClean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rPr>
            <a:t>»  производитель ветеринарных препаратов, включая вакцины и </a:t>
          </a:r>
          <a:r>
            <a:rPr lang="ru-RU" b="1" dirty="0" err="1" smtClean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rPr>
            <a:t>пробиотики</a:t>
          </a:r>
          <a:endParaRPr lang="ru-RU" dirty="0">
            <a:solidFill>
              <a:schemeClr val="bg2">
                <a:lumMod val="10000"/>
              </a:schemeClr>
            </a:solidFill>
          </a:endParaRPr>
        </a:p>
      </dgm:t>
    </dgm:pt>
    <dgm:pt modelId="{5C1679C7-3473-49B1-8B00-0A674E73D67E}" type="parTrans" cxnId="{DAA876DC-C76E-41E9-ADA8-FFAE99F18611}">
      <dgm:prSet/>
      <dgm:spPr/>
      <dgm:t>
        <a:bodyPr/>
        <a:lstStyle/>
        <a:p>
          <a:endParaRPr lang="ru-RU"/>
        </a:p>
      </dgm:t>
    </dgm:pt>
    <dgm:pt modelId="{756033FC-E0B0-49FF-9D4B-6E76748193F1}" type="sibTrans" cxnId="{DAA876DC-C76E-41E9-ADA8-FFAE99F18611}">
      <dgm:prSet/>
      <dgm:spPr/>
      <dgm:t>
        <a:bodyPr/>
        <a:lstStyle/>
        <a:p>
          <a:endParaRPr lang="ru-RU"/>
        </a:p>
      </dgm:t>
    </dgm:pt>
    <dgm:pt modelId="{FFB61A3B-D3A8-41E7-9C16-8940BB17A007}">
      <dgm:prSet phldrT="[Текст]"/>
      <dgm:spPr/>
      <dgm:t>
        <a:bodyPr/>
        <a:lstStyle/>
        <a:p>
          <a:r>
            <a:rPr lang="ru-RU" b="1" dirty="0" smtClean="0">
              <a:latin typeface="+mn-lt"/>
              <a:cs typeface="Arial" pitchFamily="34" charset="0"/>
            </a:rPr>
            <a:t>ООО «Пушкинский мясной двор» производитель говядины, свинины и телятины. Предоставляет свои мощности для реализации программы «мини-стада»</a:t>
          </a:r>
          <a:endParaRPr lang="ru-RU" dirty="0">
            <a:latin typeface="+mn-lt"/>
          </a:endParaRPr>
        </a:p>
      </dgm:t>
    </dgm:pt>
    <dgm:pt modelId="{74780290-F25A-4394-9A72-5AB3EF97FACC}" type="parTrans" cxnId="{19B121A0-3D35-40D4-B98A-1B8A8CD337D5}">
      <dgm:prSet/>
      <dgm:spPr/>
      <dgm:t>
        <a:bodyPr/>
        <a:lstStyle/>
        <a:p>
          <a:endParaRPr lang="ru-RU"/>
        </a:p>
      </dgm:t>
    </dgm:pt>
    <dgm:pt modelId="{249F62E9-2C4D-4893-BED9-1BDF0998060E}" type="sibTrans" cxnId="{19B121A0-3D35-40D4-B98A-1B8A8CD337D5}">
      <dgm:prSet/>
      <dgm:spPr/>
      <dgm:t>
        <a:bodyPr/>
        <a:lstStyle/>
        <a:p>
          <a:endParaRPr lang="ru-RU"/>
        </a:p>
      </dgm:t>
    </dgm:pt>
    <dgm:pt modelId="{43B9AB82-F72B-4513-B294-F3DEDD9FFF72}">
      <dgm:prSet phldrT="[Текст]"/>
      <dgm:spPr/>
      <dgm:t>
        <a:bodyPr/>
        <a:lstStyle/>
        <a:p>
          <a:r>
            <a:rPr lang="ru-RU" b="1" dirty="0" smtClean="0">
              <a:latin typeface="+mn-lt"/>
              <a:cs typeface="Arial" pitchFamily="34" charset="0"/>
            </a:rPr>
            <a:t>ФГБОУ ВО «Московская государственная академия ветеринарной медицины и биотехнологии – МВА имени К.И. Скрябина» - ведущее российское образовательное учреждение в области ветеринарии</a:t>
          </a:r>
          <a:endParaRPr lang="ru-RU" dirty="0">
            <a:latin typeface="+mn-lt"/>
          </a:endParaRPr>
        </a:p>
      </dgm:t>
    </dgm:pt>
    <dgm:pt modelId="{F92FCDC3-BA3A-4E5D-BF45-F57F89511F23}" type="parTrans" cxnId="{B3482B53-5E0E-49B2-902F-DF9A0B619321}">
      <dgm:prSet/>
      <dgm:spPr/>
      <dgm:t>
        <a:bodyPr/>
        <a:lstStyle/>
        <a:p>
          <a:endParaRPr lang="ru-RU"/>
        </a:p>
      </dgm:t>
    </dgm:pt>
    <dgm:pt modelId="{FE6F41AE-0250-443F-AA86-E2E2E2E19590}" type="sibTrans" cxnId="{B3482B53-5E0E-49B2-902F-DF9A0B619321}">
      <dgm:prSet/>
      <dgm:spPr/>
      <dgm:t>
        <a:bodyPr/>
        <a:lstStyle/>
        <a:p>
          <a:endParaRPr lang="ru-RU"/>
        </a:p>
      </dgm:t>
    </dgm:pt>
    <dgm:pt modelId="{EAA024EC-1EDE-475C-85DC-2E054C45642A}">
      <dgm:prSet phldrT="[Текст]"/>
      <dgm:spPr/>
      <dgm:t>
        <a:bodyPr/>
        <a:lstStyle/>
        <a:p>
          <a:r>
            <a:rPr lang="ru-RU" b="1" dirty="0" smtClean="0">
              <a:latin typeface="+mn-lt"/>
              <a:cs typeface="Arial" pitchFamily="34" charset="0"/>
            </a:rPr>
            <a:t>Валлонская Ассоциация по Разведению Скота (Бельгия)– партнер в области управления и модернизации генетических характеристик скота</a:t>
          </a:r>
          <a:endParaRPr lang="ru-RU" dirty="0">
            <a:latin typeface="+mn-lt"/>
          </a:endParaRPr>
        </a:p>
      </dgm:t>
    </dgm:pt>
    <dgm:pt modelId="{89EDCB03-3FAA-4126-BC9D-00A8AF8C9A6D}" type="parTrans" cxnId="{197AE18E-0652-4B9A-B0CC-A1C2496684E8}">
      <dgm:prSet/>
      <dgm:spPr/>
      <dgm:t>
        <a:bodyPr/>
        <a:lstStyle/>
        <a:p>
          <a:endParaRPr lang="ru-RU"/>
        </a:p>
      </dgm:t>
    </dgm:pt>
    <dgm:pt modelId="{2693B196-3F48-43D0-B86C-9BDBAA500814}" type="sibTrans" cxnId="{197AE18E-0652-4B9A-B0CC-A1C2496684E8}">
      <dgm:prSet/>
      <dgm:spPr/>
      <dgm:t>
        <a:bodyPr/>
        <a:lstStyle/>
        <a:p>
          <a:endParaRPr lang="ru-RU"/>
        </a:p>
      </dgm:t>
    </dgm:pt>
    <dgm:pt modelId="{D1D5262E-1AB3-4EF5-A07B-029D7BB868FA}" type="pres">
      <dgm:prSet presAssocID="{AD51F9CA-3177-40C6-8BDC-6CCBDD1A9A2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FE5C283-264A-4DEE-A505-9D6142F548E0}" type="pres">
      <dgm:prSet presAssocID="{F9CF9A97-C8E6-4CF5-93DA-BD86873A66F2}" presName="roof" presStyleLbl="dkBgShp" presStyleIdx="0" presStyleCnt="2" custScaleY="68310"/>
      <dgm:spPr/>
      <dgm:t>
        <a:bodyPr/>
        <a:lstStyle/>
        <a:p>
          <a:endParaRPr lang="ru-RU"/>
        </a:p>
      </dgm:t>
    </dgm:pt>
    <dgm:pt modelId="{2E2805E7-D0AC-475A-A483-372B50050A04}" type="pres">
      <dgm:prSet presAssocID="{F9CF9A97-C8E6-4CF5-93DA-BD86873A66F2}" presName="pillars" presStyleCnt="0"/>
      <dgm:spPr/>
    </dgm:pt>
    <dgm:pt modelId="{525025F1-91CD-48D1-A3C4-24FD2B453EFD}" type="pres">
      <dgm:prSet presAssocID="{F9CF9A97-C8E6-4CF5-93DA-BD86873A66F2}" presName="pillar1" presStyleLbl="node1" presStyleIdx="0" presStyleCnt="3" custScaleY="8855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C9E9FA-58FB-4472-BB0F-99A590C82E42}" type="pres">
      <dgm:prSet presAssocID="{43B9AB82-F72B-4513-B294-F3DEDD9FFF72}" presName="pillarX" presStyleLbl="node1" presStyleIdx="1" presStyleCnt="3" custScaleY="8879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5CB549-4B6E-49ED-95DF-774690650966}" type="pres">
      <dgm:prSet presAssocID="{EAA024EC-1EDE-475C-85DC-2E054C45642A}" presName="pillarX" presStyleLbl="node1" presStyleIdx="2" presStyleCnt="3" custScaleY="8855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528731-4755-4D64-AB6B-96D8A8093792}" type="pres">
      <dgm:prSet presAssocID="{F9CF9A97-C8E6-4CF5-93DA-BD86873A66F2}" presName="base" presStyleLbl="dkBgShp" presStyleIdx="1" presStyleCnt="2" custFlipVert="0" custScaleY="184291" custLinFactNeighborX="29329" custLinFactNeighborY="-5636"/>
      <dgm:spPr/>
    </dgm:pt>
  </dgm:ptLst>
  <dgm:cxnLst>
    <dgm:cxn modelId="{D93D00DF-DE4E-42EA-9B3E-8BA34339E4BB}" type="presOf" srcId="{AD51F9CA-3177-40C6-8BDC-6CCBDD1A9A26}" destId="{D1D5262E-1AB3-4EF5-A07B-029D7BB868FA}" srcOrd="0" destOrd="0" presId="urn:microsoft.com/office/officeart/2005/8/layout/hList3"/>
    <dgm:cxn modelId="{1CF7F235-029E-4149-B1B7-51F93E5C9988}" type="presOf" srcId="{FFB61A3B-D3A8-41E7-9C16-8940BB17A007}" destId="{525025F1-91CD-48D1-A3C4-24FD2B453EFD}" srcOrd="0" destOrd="0" presId="urn:microsoft.com/office/officeart/2005/8/layout/hList3"/>
    <dgm:cxn modelId="{B3482B53-5E0E-49B2-902F-DF9A0B619321}" srcId="{F9CF9A97-C8E6-4CF5-93DA-BD86873A66F2}" destId="{43B9AB82-F72B-4513-B294-F3DEDD9FFF72}" srcOrd="1" destOrd="0" parTransId="{F92FCDC3-BA3A-4E5D-BF45-F57F89511F23}" sibTransId="{FE6F41AE-0250-443F-AA86-E2E2E2E19590}"/>
    <dgm:cxn modelId="{DAA876DC-C76E-41E9-ADA8-FFAE99F18611}" srcId="{AD51F9CA-3177-40C6-8BDC-6CCBDD1A9A26}" destId="{F9CF9A97-C8E6-4CF5-93DA-BD86873A66F2}" srcOrd="0" destOrd="0" parTransId="{5C1679C7-3473-49B1-8B00-0A674E73D67E}" sibTransId="{756033FC-E0B0-49FF-9D4B-6E76748193F1}"/>
    <dgm:cxn modelId="{197AE18E-0652-4B9A-B0CC-A1C2496684E8}" srcId="{F9CF9A97-C8E6-4CF5-93DA-BD86873A66F2}" destId="{EAA024EC-1EDE-475C-85DC-2E054C45642A}" srcOrd="2" destOrd="0" parTransId="{89EDCB03-3FAA-4126-BC9D-00A8AF8C9A6D}" sibTransId="{2693B196-3F48-43D0-B86C-9BDBAA500814}"/>
    <dgm:cxn modelId="{66543C8E-A37D-4F9D-BFDF-4214D864A049}" type="presOf" srcId="{43B9AB82-F72B-4513-B294-F3DEDD9FFF72}" destId="{E2C9E9FA-58FB-4472-BB0F-99A590C82E42}" srcOrd="0" destOrd="0" presId="urn:microsoft.com/office/officeart/2005/8/layout/hList3"/>
    <dgm:cxn modelId="{9C2939B9-D398-49B4-8F9E-F2B13990E6A2}" type="presOf" srcId="{F9CF9A97-C8E6-4CF5-93DA-BD86873A66F2}" destId="{1FE5C283-264A-4DEE-A505-9D6142F548E0}" srcOrd="0" destOrd="0" presId="urn:microsoft.com/office/officeart/2005/8/layout/hList3"/>
    <dgm:cxn modelId="{19B121A0-3D35-40D4-B98A-1B8A8CD337D5}" srcId="{F9CF9A97-C8E6-4CF5-93DA-BD86873A66F2}" destId="{FFB61A3B-D3A8-41E7-9C16-8940BB17A007}" srcOrd="0" destOrd="0" parTransId="{74780290-F25A-4394-9A72-5AB3EF97FACC}" sibTransId="{249F62E9-2C4D-4893-BED9-1BDF0998060E}"/>
    <dgm:cxn modelId="{3AEACC83-6B21-466B-95A2-9FB55D9C6417}" type="presOf" srcId="{EAA024EC-1EDE-475C-85DC-2E054C45642A}" destId="{5B5CB549-4B6E-49ED-95DF-774690650966}" srcOrd="0" destOrd="0" presId="urn:microsoft.com/office/officeart/2005/8/layout/hList3"/>
    <dgm:cxn modelId="{233E147F-B39B-4EE2-B0F9-F6E201669AEE}" type="presParOf" srcId="{D1D5262E-1AB3-4EF5-A07B-029D7BB868FA}" destId="{1FE5C283-264A-4DEE-A505-9D6142F548E0}" srcOrd="0" destOrd="0" presId="urn:microsoft.com/office/officeart/2005/8/layout/hList3"/>
    <dgm:cxn modelId="{8BE2E5E6-9F50-4A3E-87EC-A21194DFB62B}" type="presParOf" srcId="{D1D5262E-1AB3-4EF5-A07B-029D7BB868FA}" destId="{2E2805E7-D0AC-475A-A483-372B50050A04}" srcOrd="1" destOrd="0" presId="urn:microsoft.com/office/officeart/2005/8/layout/hList3"/>
    <dgm:cxn modelId="{3606B4EA-34B2-42B7-9B84-026F2B824466}" type="presParOf" srcId="{2E2805E7-D0AC-475A-A483-372B50050A04}" destId="{525025F1-91CD-48D1-A3C4-24FD2B453EFD}" srcOrd="0" destOrd="0" presId="urn:microsoft.com/office/officeart/2005/8/layout/hList3"/>
    <dgm:cxn modelId="{14A58FF2-1E84-44CF-AB87-8818CE7CCF1E}" type="presParOf" srcId="{2E2805E7-D0AC-475A-A483-372B50050A04}" destId="{E2C9E9FA-58FB-4472-BB0F-99A590C82E42}" srcOrd="1" destOrd="0" presId="urn:microsoft.com/office/officeart/2005/8/layout/hList3"/>
    <dgm:cxn modelId="{2516BA55-CA65-49BD-9B69-FEF72185E359}" type="presParOf" srcId="{2E2805E7-D0AC-475A-A483-372B50050A04}" destId="{5B5CB549-4B6E-49ED-95DF-774690650966}" srcOrd="2" destOrd="0" presId="urn:microsoft.com/office/officeart/2005/8/layout/hList3"/>
    <dgm:cxn modelId="{59A41B5A-A80D-4688-843F-10AA79478615}" type="presParOf" srcId="{D1D5262E-1AB3-4EF5-A07B-029D7BB868FA}" destId="{0F528731-4755-4D64-AB6B-96D8A8093792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C7F40F-A8D5-4E93-81AD-02C3028A9C86}" type="doc">
      <dgm:prSet loTypeId="urn:microsoft.com/office/officeart/2005/8/layout/list1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D1B738BE-998C-49C8-8DCA-54D1AB1B35F6}">
      <dgm:prSet phldrT="[Текст]" custT="1"/>
      <dgm:spPr/>
      <dgm:t>
        <a:bodyPr/>
        <a:lstStyle/>
        <a:p>
          <a:r>
            <a:rPr lang="ru-RU" sz="2000" dirty="0" smtClean="0"/>
            <a:t>Все мероприятия по лечению и оздоровлению поголовья проводятся БЕЗ использования антибиотиков (включая мастит)</a:t>
          </a:r>
          <a:endParaRPr lang="ru-RU" sz="2000" dirty="0"/>
        </a:p>
      </dgm:t>
    </dgm:pt>
    <dgm:pt modelId="{63F558C6-1771-460C-8373-2CB021EAB409}" type="parTrans" cxnId="{4D37BB39-1ADA-48A8-A8F7-D7986559004E}">
      <dgm:prSet/>
      <dgm:spPr/>
      <dgm:t>
        <a:bodyPr/>
        <a:lstStyle/>
        <a:p>
          <a:endParaRPr lang="ru-RU"/>
        </a:p>
      </dgm:t>
    </dgm:pt>
    <dgm:pt modelId="{4C1EF7D2-518A-4470-8727-5F8CC74C9EA2}" type="sibTrans" cxnId="{4D37BB39-1ADA-48A8-A8F7-D7986559004E}">
      <dgm:prSet/>
      <dgm:spPr/>
      <dgm:t>
        <a:bodyPr/>
        <a:lstStyle/>
        <a:p>
          <a:endParaRPr lang="ru-RU"/>
        </a:p>
      </dgm:t>
    </dgm:pt>
    <dgm:pt modelId="{614AF96F-6EA9-405A-88FE-6BA1FCA4D9DC}">
      <dgm:prSet phldrT="[Текст]" custT="1"/>
      <dgm:spPr/>
      <dgm:t>
        <a:bodyPr/>
        <a:lstStyle/>
        <a:p>
          <a:r>
            <a:rPr lang="ru-RU" sz="2000" dirty="0" smtClean="0"/>
            <a:t>Прирост продуктивности от 10 до 20%</a:t>
          </a:r>
          <a:endParaRPr lang="ru-RU" sz="2000" dirty="0"/>
        </a:p>
      </dgm:t>
    </dgm:pt>
    <dgm:pt modelId="{33BB3A61-98CE-488C-A9A9-AD97BD52149D}" type="parTrans" cxnId="{7C338E58-CAE8-40A4-A885-399161082E0F}">
      <dgm:prSet/>
      <dgm:spPr/>
      <dgm:t>
        <a:bodyPr/>
        <a:lstStyle/>
        <a:p>
          <a:endParaRPr lang="ru-RU"/>
        </a:p>
      </dgm:t>
    </dgm:pt>
    <dgm:pt modelId="{F9B063C0-C613-4A54-B6A9-07B0EFC628A7}" type="sibTrans" cxnId="{7C338E58-CAE8-40A4-A885-399161082E0F}">
      <dgm:prSet/>
      <dgm:spPr/>
      <dgm:t>
        <a:bodyPr/>
        <a:lstStyle/>
        <a:p>
          <a:endParaRPr lang="ru-RU"/>
        </a:p>
      </dgm:t>
    </dgm:pt>
    <dgm:pt modelId="{B6F324A6-5A99-4F67-BBBC-586FEA8F2221}">
      <dgm:prSet custT="1"/>
      <dgm:spPr/>
      <dgm:t>
        <a:bodyPr/>
        <a:lstStyle/>
        <a:p>
          <a:r>
            <a:rPr lang="ru-RU" sz="2000" dirty="0" smtClean="0"/>
            <a:t>Экологическая безопасность </a:t>
          </a:r>
          <a:r>
            <a:rPr lang="ru-RU" sz="2000" dirty="0" err="1" smtClean="0"/>
            <a:t>пробиотиков</a:t>
          </a:r>
          <a:r>
            <a:rPr lang="ru-RU" sz="2000" dirty="0" smtClean="0"/>
            <a:t>, безвредность для человека и животного</a:t>
          </a:r>
        </a:p>
      </dgm:t>
    </dgm:pt>
    <dgm:pt modelId="{38AEB771-8D82-47CA-AF2B-A338A7796306}" type="parTrans" cxnId="{D036FCC8-50FD-400F-9DA9-890DC1F80990}">
      <dgm:prSet/>
      <dgm:spPr/>
      <dgm:t>
        <a:bodyPr/>
        <a:lstStyle/>
        <a:p>
          <a:endParaRPr lang="ru-RU"/>
        </a:p>
      </dgm:t>
    </dgm:pt>
    <dgm:pt modelId="{78629BDA-B129-4361-A96F-9B2B3C1358EF}" type="sibTrans" cxnId="{D036FCC8-50FD-400F-9DA9-890DC1F80990}">
      <dgm:prSet/>
      <dgm:spPr/>
      <dgm:t>
        <a:bodyPr/>
        <a:lstStyle/>
        <a:p>
          <a:endParaRPr lang="ru-RU"/>
        </a:p>
      </dgm:t>
    </dgm:pt>
    <dgm:pt modelId="{D9C985F8-1455-49BE-96BB-E885304AAF94}">
      <dgm:prSet custT="1"/>
      <dgm:spPr/>
      <dgm:t>
        <a:bodyPr/>
        <a:lstStyle/>
        <a:p>
          <a:r>
            <a:rPr lang="ru-RU" sz="2000" dirty="0" smtClean="0"/>
            <a:t>Уникальные разработки в партнерстве с МВА им. К.И. Скрябина</a:t>
          </a:r>
        </a:p>
      </dgm:t>
    </dgm:pt>
    <dgm:pt modelId="{82B8FDE2-968A-48D5-A873-9074DFD5083D}" type="parTrans" cxnId="{5493EF03-6025-4F48-BFF3-6E49F7900FBB}">
      <dgm:prSet/>
      <dgm:spPr/>
      <dgm:t>
        <a:bodyPr/>
        <a:lstStyle/>
        <a:p>
          <a:endParaRPr lang="ru-RU"/>
        </a:p>
      </dgm:t>
    </dgm:pt>
    <dgm:pt modelId="{EF111A1B-405E-437B-8B35-9FBAEED02E88}" type="sibTrans" cxnId="{5493EF03-6025-4F48-BFF3-6E49F7900FBB}">
      <dgm:prSet/>
      <dgm:spPr/>
      <dgm:t>
        <a:bodyPr/>
        <a:lstStyle/>
        <a:p>
          <a:endParaRPr lang="ru-RU"/>
        </a:p>
      </dgm:t>
    </dgm:pt>
    <dgm:pt modelId="{5543FB2D-A1F3-4CF0-B953-DCCB077C4ED4}" type="pres">
      <dgm:prSet presAssocID="{5FC7F40F-A8D5-4E93-81AD-02C3028A9C8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081277E-A4A5-436E-9C90-8401B2FA0964}" type="pres">
      <dgm:prSet presAssocID="{D1B738BE-998C-49C8-8DCA-54D1AB1B35F6}" presName="parentLin" presStyleCnt="0"/>
      <dgm:spPr/>
    </dgm:pt>
    <dgm:pt modelId="{65337A2B-11B6-498D-BE3C-3710F8402C88}" type="pres">
      <dgm:prSet presAssocID="{D1B738BE-998C-49C8-8DCA-54D1AB1B35F6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F54C0F16-FB2F-4CE7-BA19-F52ACFED42EA}" type="pres">
      <dgm:prSet presAssocID="{D1B738BE-998C-49C8-8DCA-54D1AB1B35F6}" presName="parentText" presStyleLbl="node1" presStyleIdx="0" presStyleCnt="4" custScaleY="33182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72523E-DE0E-4E6A-B4C4-1DA4956004AD}" type="pres">
      <dgm:prSet presAssocID="{D1B738BE-998C-49C8-8DCA-54D1AB1B35F6}" presName="negativeSpace" presStyleCnt="0"/>
      <dgm:spPr/>
    </dgm:pt>
    <dgm:pt modelId="{F4ED1AC8-E6DC-4839-BA22-CA95085214DF}" type="pres">
      <dgm:prSet presAssocID="{D1B738BE-998C-49C8-8DCA-54D1AB1B35F6}" presName="childText" presStyleLbl="conFgAcc1" presStyleIdx="0" presStyleCnt="4">
        <dgm:presLayoutVars>
          <dgm:bulletEnabled val="1"/>
        </dgm:presLayoutVars>
      </dgm:prSet>
      <dgm:spPr/>
    </dgm:pt>
    <dgm:pt modelId="{63C86A17-95EF-4B68-B5D9-FC6A29EEF263}" type="pres">
      <dgm:prSet presAssocID="{4C1EF7D2-518A-4470-8727-5F8CC74C9EA2}" presName="spaceBetweenRectangles" presStyleCnt="0"/>
      <dgm:spPr/>
    </dgm:pt>
    <dgm:pt modelId="{195F9F16-433F-48AC-A724-F0C9F4BA9C81}" type="pres">
      <dgm:prSet presAssocID="{614AF96F-6EA9-405A-88FE-6BA1FCA4D9DC}" presName="parentLin" presStyleCnt="0"/>
      <dgm:spPr/>
    </dgm:pt>
    <dgm:pt modelId="{085724A5-CA2A-45E5-BFE9-A67A8809A074}" type="pres">
      <dgm:prSet presAssocID="{614AF96F-6EA9-405A-88FE-6BA1FCA4D9DC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A35D791E-338E-40E8-B9C7-61214F178099}" type="pres">
      <dgm:prSet presAssocID="{614AF96F-6EA9-405A-88FE-6BA1FCA4D9DC}" presName="parentText" presStyleLbl="node1" presStyleIdx="1" presStyleCnt="4" custScaleY="31168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AD33B3-66FF-49FA-9AAF-11311F2761F8}" type="pres">
      <dgm:prSet presAssocID="{614AF96F-6EA9-405A-88FE-6BA1FCA4D9DC}" presName="negativeSpace" presStyleCnt="0"/>
      <dgm:spPr/>
    </dgm:pt>
    <dgm:pt modelId="{59B73723-152A-4016-9B85-1C16454A969E}" type="pres">
      <dgm:prSet presAssocID="{614AF96F-6EA9-405A-88FE-6BA1FCA4D9DC}" presName="childText" presStyleLbl="conFgAcc1" presStyleIdx="1" presStyleCnt="4">
        <dgm:presLayoutVars>
          <dgm:bulletEnabled val="1"/>
        </dgm:presLayoutVars>
      </dgm:prSet>
      <dgm:spPr/>
    </dgm:pt>
    <dgm:pt modelId="{EF1F3576-F68F-453D-9CDC-7A8109F5E4F3}" type="pres">
      <dgm:prSet presAssocID="{F9B063C0-C613-4A54-B6A9-07B0EFC628A7}" presName="spaceBetweenRectangles" presStyleCnt="0"/>
      <dgm:spPr/>
    </dgm:pt>
    <dgm:pt modelId="{78D92B54-6A2B-47F4-8E53-7C458718D16C}" type="pres">
      <dgm:prSet presAssocID="{B6F324A6-5A99-4F67-BBBC-586FEA8F2221}" presName="parentLin" presStyleCnt="0"/>
      <dgm:spPr/>
    </dgm:pt>
    <dgm:pt modelId="{11914D4C-4930-4892-8DE3-8ACBD2AB1E82}" type="pres">
      <dgm:prSet presAssocID="{B6F324A6-5A99-4F67-BBBC-586FEA8F2221}" presName="parentLeftMargin" presStyleLbl="node1" presStyleIdx="1" presStyleCnt="4"/>
      <dgm:spPr/>
      <dgm:t>
        <a:bodyPr/>
        <a:lstStyle/>
        <a:p>
          <a:endParaRPr lang="ru-RU"/>
        </a:p>
      </dgm:t>
    </dgm:pt>
    <dgm:pt modelId="{828F44C5-A834-4060-A422-335ADB0D9E19}" type="pres">
      <dgm:prSet presAssocID="{B6F324A6-5A99-4F67-BBBC-586FEA8F2221}" presName="parentText" presStyleLbl="node1" presStyleIdx="2" presStyleCnt="4" custScaleY="32396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1DFE659-96FC-4454-9B9D-4CA64EF037E9}" type="pres">
      <dgm:prSet presAssocID="{B6F324A6-5A99-4F67-BBBC-586FEA8F2221}" presName="negativeSpace" presStyleCnt="0"/>
      <dgm:spPr/>
    </dgm:pt>
    <dgm:pt modelId="{F6C3209C-8750-4E29-B191-2DA32954B19A}" type="pres">
      <dgm:prSet presAssocID="{B6F324A6-5A99-4F67-BBBC-586FEA8F2221}" presName="childText" presStyleLbl="conFgAcc1" presStyleIdx="2" presStyleCnt="4">
        <dgm:presLayoutVars>
          <dgm:bulletEnabled val="1"/>
        </dgm:presLayoutVars>
      </dgm:prSet>
      <dgm:spPr/>
    </dgm:pt>
    <dgm:pt modelId="{F7828A5A-AD57-4D37-9C5F-6D41845E9294}" type="pres">
      <dgm:prSet presAssocID="{78629BDA-B129-4361-A96F-9B2B3C1358EF}" presName="spaceBetweenRectangles" presStyleCnt="0"/>
      <dgm:spPr/>
    </dgm:pt>
    <dgm:pt modelId="{2693C1F9-0AAB-40FE-94E3-F43DB10111B8}" type="pres">
      <dgm:prSet presAssocID="{D9C985F8-1455-49BE-96BB-E885304AAF94}" presName="parentLin" presStyleCnt="0"/>
      <dgm:spPr/>
    </dgm:pt>
    <dgm:pt modelId="{C026B2D2-1BBF-42BF-8F17-58D94B348097}" type="pres">
      <dgm:prSet presAssocID="{D9C985F8-1455-49BE-96BB-E885304AAF94}" presName="parentLeftMargin" presStyleLbl="node1" presStyleIdx="2" presStyleCnt="4"/>
      <dgm:spPr/>
      <dgm:t>
        <a:bodyPr/>
        <a:lstStyle/>
        <a:p>
          <a:endParaRPr lang="ru-RU"/>
        </a:p>
      </dgm:t>
    </dgm:pt>
    <dgm:pt modelId="{C3854B80-C81B-4A5C-9424-B2A89E8AD7EC}" type="pres">
      <dgm:prSet presAssocID="{D9C985F8-1455-49BE-96BB-E885304AAF94}" presName="parentText" presStyleLbl="node1" presStyleIdx="3" presStyleCnt="4" custScaleY="31274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5CD658-DCAB-47E0-B882-81D0C69A5F52}" type="pres">
      <dgm:prSet presAssocID="{D9C985F8-1455-49BE-96BB-E885304AAF94}" presName="negativeSpace" presStyleCnt="0"/>
      <dgm:spPr/>
    </dgm:pt>
    <dgm:pt modelId="{333BF056-B2DD-4624-8B30-8EB3F9171CA9}" type="pres">
      <dgm:prSet presAssocID="{D9C985F8-1455-49BE-96BB-E885304AAF9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D37BB39-1ADA-48A8-A8F7-D7986559004E}" srcId="{5FC7F40F-A8D5-4E93-81AD-02C3028A9C86}" destId="{D1B738BE-998C-49C8-8DCA-54D1AB1B35F6}" srcOrd="0" destOrd="0" parTransId="{63F558C6-1771-460C-8373-2CB021EAB409}" sibTransId="{4C1EF7D2-518A-4470-8727-5F8CC74C9EA2}"/>
    <dgm:cxn modelId="{D036FCC8-50FD-400F-9DA9-890DC1F80990}" srcId="{5FC7F40F-A8D5-4E93-81AD-02C3028A9C86}" destId="{B6F324A6-5A99-4F67-BBBC-586FEA8F2221}" srcOrd="2" destOrd="0" parTransId="{38AEB771-8D82-47CA-AF2B-A338A7796306}" sibTransId="{78629BDA-B129-4361-A96F-9B2B3C1358EF}"/>
    <dgm:cxn modelId="{8E212E09-CB38-43C3-B3F0-E62B6DECD2CF}" type="presOf" srcId="{B6F324A6-5A99-4F67-BBBC-586FEA8F2221}" destId="{11914D4C-4930-4892-8DE3-8ACBD2AB1E82}" srcOrd="0" destOrd="0" presId="urn:microsoft.com/office/officeart/2005/8/layout/list1"/>
    <dgm:cxn modelId="{5EBE076E-BFBE-402F-BA69-465A9A9CDA60}" type="presOf" srcId="{B6F324A6-5A99-4F67-BBBC-586FEA8F2221}" destId="{828F44C5-A834-4060-A422-335ADB0D9E19}" srcOrd="1" destOrd="0" presId="urn:microsoft.com/office/officeart/2005/8/layout/list1"/>
    <dgm:cxn modelId="{48476EDE-4E30-43B2-A03C-A1981BFEE652}" type="presOf" srcId="{D9C985F8-1455-49BE-96BB-E885304AAF94}" destId="{C026B2D2-1BBF-42BF-8F17-58D94B348097}" srcOrd="0" destOrd="0" presId="urn:microsoft.com/office/officeart/2005/8/layout/list1"/>
    <dgm:cxn modelId="{EEFF0752-3719-4A17-A816-E71D678C374A}" type="presOf" srcId="{D1B738BE-998C-49C8-8DCA-54D1AB1B35F6}" destId="{F54C0F16-FB2F-4CE7-BA19-F52ACFED42EA}" srcOrd="1" destOrd="0" presId="urn:microsoft.com/office/officeart/2005/8/layout/list1"/>
    <dgm:cxn modelId="{D241A640-A49F-4910-96BB-9692AD846E73}" type="presOf" srcId="{614AF96F-6EA9-405A-88FE-6BA1FCA4D9DC}" destId="{085724A5-CA2A-45E5-BFE9-A67A8809A074}" srcOrd="0" destOrd="0" presId="urn:microsoft.com/office/officeart/2005/8/layout/list1"/>
    <dgm:cxn modelId="{7C338E58-CAE8-40A4-A885-399161082E0F}" srcId="{5FC7F40F-A8D5-4E93-81AD-02C3028A9C86}" destId="{614AF96F-6EA9-405A-88FE-6BA1FCA4D9DC}" srcOrd="1" destOrd="0" parTransId="{33BB3A61-98CE-488C-A9A9-AD97BD52149D}" sibTransId="{F9B063C0-C613-4A54-B6A9-07B0EFC628A7}"/>
    <dgm:cxn modelId="{4FE8FA78-8439-4422-B6FF-29A7D16C5173}" type="presOf" srcId="{5FC7F40F-A8D5-4E93-81AD-02C3028A9C86}" destId="{5543FB2D-A1F3-4CF0-B953-DCCB077C4ED4}" srcOrd="0" destOrd="0" presId="urn:microsoft.com/office/officeart/2005/8/layout/list1"/>
    <dgm:cxn modelId="{33447BC7-10D4-411A-92D9-5542862D2DF0}" type="presOf" srcId="{614AF96F-6EA9-405A-88FE-6BA1FCA4D9DC}" destId="{A35D791E-338E-40E8-B9C7-61214F178099}" srcOrd="1" destOrd="0" presId="urn:microsoft.com/office/officeart/2005/8/layout/list1"/>
    <dgm:cxn modelId="{5493EF03-6025-4F48-BFF3-6E49F7900FBB}" srcId="{5FC7F40F-A8D5-4E93-81AD-02C3028A9C86}" destId="{D9C985F8-1455-49BE-96BB-E885304AAF94}" srcOrd="3" destOrd="0" parTransId="{82B8FDE2-968A-48D5-A873-9074DFD5083D}" sibTransId="{EF111A1B-405E-437B-8B35-9FBAEED02E88}"/>
    <dgm:cxn modelId="{54B03923-9927-4525-BE0D-B9652D7774F3}" type="presOf" srcId="{D1B738BE-998C-49C8-8DCA-54D1AB1B35F6}" destId="{65337A2B-11B6-498D-BE3C-3710F8402C88}" srcOrd="0" destOrd="0" presId="urn:microsoft.com/office/officeart/2005/8/layout/list1"/>
    <dgm:cxn modelId="{183E2FC8-CD45-4D13-ABE2-685A4512C145}" type="presOf" srcId="{D9C985F8-1455-49BE-96BB-E885304AAF94}" destId="{C3854B80-C81B-4A5C-9424-B2A89E8AD7EC}" srcOrd="1" destOrd="0" presId="urn:microsoft.com/office/officeart/2005/8/layout/list1"/>
    <dgm:cxn modelId="{B3565E1C-9886-4D57-B779-EE45E2023278}" type="presParOf" srcId="{5543FB2D-A1F3-4CF0-B953-DCCB077C4ED4}" destId="{0081277E-A4A5-436E-9C90-8401B2FA0964}" srcOrd="0" destOrd="0" presId="urn:microsoft.com/office/officeart/2005/8/layout/list1"/>
    <dgm:cxn modelId="{4B2F3B67-8379-4055-8DD3-960C6B6DC303}" type="presParOf" srcId="{0081277E-A4A5-436E-9C90-8401B2FA0964}" destId="{65337A2B-11B6-498D-BE3C-3710F8402C88}" srcOrd="0" destOrd="0" presId="urn:microsoft.com/office/officeart/2005/8/layout/list1"/>
    <dgm:cxn modelId="{6F5D34F1-1515-4C4F-AC73-F8516C820BAF}" type="presParOf" srcId="{0081277E-A4A5-436E-9C90-8401B2FA0964}" destId="{F54C0F16-FB2F-4CE7-BA19-F52ACFED42EA}" srcOrd="1" destOrd="0" presId="urn:microsoft.com/office/officeart/2005/8/layout/list1"/>
    <dgm:cxn modelId="{728C0903-BF38-46EA-B792-C9CD624DBEAF}" type="presParOf" srcId="{5543FB2D-A1F3-4CF0-B953-DCCB077C4ED4}" destId="{7272523E-DE0E-4E6A-B4C4-1DA4956004AD}" srcOrd="1" destOrd="0" presId="urn:microsoft.com/office/officeart/2005/8/layout/list1"/>
    <dgm:cxn modelId="{CBEADB42-6DDC-4E12-B021-33FDFC787DBA}" type="presParOf" srcId="{5543FB2D-A1F3-4CF0-B953-DCCB077C4ED4}" destId="{F4ED1AC8-E6DC-4839-BA22-CA95085214DF}" srcOrd="2" destOrd="0" presId="urn:microsoft.com/office/officeart/2005/8/layout/list1"/>
    <dgm:cxn modelId="{DD042F56-7FBC-4BC4-8E69-4EA6560DB5FF}" type="presParOf" srcId="{5543FB2D-A1F3-4CF0-B953-DCCB077C4ED4}" destId="{63C86A17-95EF-4B68-B5D9-FC6A29EEF263}" srcOrd="3" destOrd="0" presId="urn:microsoft.com/office/officeart/2005/8/layout/list1"/>
    <dgm:cxn modelId="{6856EA52-E820-42C8-BA03-DEB1E122DBA6}" type="presParOf" srcId="{5543FB2D-A1F3-4CF0-B953-DCCB077C4ED4}" destId="{195F9F16-433F-48AC-A724-F0C9F4BA9C81}" srcOrd="4" destOrd="0" presId="urn:microsoft.com/office/officeart/2005/8/layout/list1"/>
    <dgm:cxn modelId="{CD6DE328-2804-41CF-910D-2BCB62F30EB1}" type="presParOf" srcId="{195F9F16-433F-48AC-A724-F0C9F4BA9C81}" destId="{085724A5-CA2A-45E5-BFE9-A67A8809A074}" srcOrd="0" destOrd="0" presId="urn:microsoft.com/office/officeart/2005/8/layout/list1"/>
    <dgm:cxn modelId="{06BD5888-6ED5-4E3D-96C9-84C739E2DD78}" type="presParOf" srcId="{195F9F16-433F-48AC-A724-F0C9F4BA9C81}" destId="{A35D791E-338E-40E8-B9C7-61214F178099}" srcOrd="1" destOrd="0" presId="urn:microsoft.com/office/officeart/2005/8/layout/list1"/>
    <dgm:cxn modelId="{98082FD7-7F3D-41FB-8BA8-FB952473B97F}" type="presParOf" srcId="{5543FB2D-A1F3-4CF0-B953-DCCB077C4ED4}" destId="{92AD33B3-66FF-49FA-9AAF-11311F2761F8}" srcOrd="5" destOrd="0" presId="urn:microsoft.com/office/officeart/2005/8/layout/list1"/>
    <dgm:cxn modelId="{BF5D50F5-0D40-4409-99BC-692EB9737045}" type="presParOf" srcId="{5543FB2D-A1F3-4CF0-B953-DCCB077C4ED4}" destId="{59B73723-152A-4016-9B85-1C16454A969E}" srcOrd="6" destOrd="0" presId="urn:microsoft.com/office/officeart/2005/8/layout/list1"/>
    <dgm:cxn modelId="{05D85881-D9E0-4C1E-9007-5F3455D7A7EC}" type="presParOf" srcId="{5543FB2D-A1F3-4CF0-B953-DCCB077C4ED4}" destId="{EF1F3576-F68F-453D-9CDC-7A8109F5E4F3}" srcOrd="7" destOrd="0" presId="urn:microsoft.com/office/officeart/2005/8/layout/list1"/>
    <dgm:cxn modelId="{9E5D9683-E898-4831-BFEB-A2CD879B74F7}" type="presParOf" srcId="{5543FB2D-A1F3-4CF0-B953-DCCB077C4ED4}" destId="{78D92B54-6A2B-47F4-8E53-7C458718D16C}" srcOrd="8" destOrd="0" presId="urn:microsoft.com/office/officeart/2005/8/layout/list1"/>
    <dgm:cxn modelId="{03DB798C-7174-43DD-A65A-104E264ED14F}" type="presParOf" srcId="{78D92B54-6A2B-47F4-8E53-7C458718D16C}" destId="{11914D4C-4930-4892-8DE3-8ACBD2AB1E82}" srcOrd="0" destOrd="0" presId="urn:microsoft.com/office/officeart/2005/8/layout/list1"/>
    <dgm:cxn modelId="{A774BD17-8404-495D-AC5C-BDA0D7C452EE}" type="presParOf" srcId="{78D92B54-6A2B-47F4-8E53-7C458718D16C}" destId="{828F44C5-A834-4060-A422-335ADB0D9E19}" srcOrd="1" destOrd="0" presId="urn:microsoft.com/office/officeart/2005/8/layout/list1"/>
    <dgm:cxn modelId="{9ABF387C-0391-45E9-837F-240C43B4D83B}" type="presParOf" srcId="{5543FB2D-A1F3-4CF0-B953-DCCB077C4ED4}" destId="{F1DFE659-96FC-4454-9B9D-4CA64EF037E9}" srcOrd="9" destOrd="0" presId="urn:microsoft.com/office/officeart/2005/8/layout/list1"/>
    <dgm:cxn modelId="{17B9E4EF-9093-4EA8-89A5-E34A027B7236}" type="presParOf" srcId="{5543FB2D-A1F3-4CF0-B953-DCCB077C4ED4}" destId="{F6C3209C-8750-4E29-B191-2DA32954B19A}" srcOrd="10" destOrd="0" presId="urn:microsoft.com/office/officeart/2005/8/layout/list1"/>
    <dgm:cxn modelId="{AE492490-0299-4DA2-85A3-D0F0D2538338}" type="presParOf" srcId="{5543FB2D-A1F3-4CF0-B953-DCCB077C4ED4}" destId="{F7828A5A-AD57-4D37-9C5F-6D41845E9294}" srcOrd="11" destOrd="0" presId="urn:microsoft.com/office/officeart/2005/8/layout/list1"/>
    <dgm:cxn modelId="{E0DEC09E-293C-4117-87FD-6073B059C8A5}" type="presParOf" srcId="{5543FB2D-A1F3-4CF0-B953-DCCB077C4ED4}" destId="{2693C1F9-0AAB-40FE-94E3-F43DB10111B8}" srcOrd="12" destOrd="0" presId="urn:microsoft.com/office/officeart/2005/8/layout/list1"/>
    <dgm:cxn modelId="{94897D07-226E-443F-A0FC-640576DE2D7D}" type="presParOf" srcId="{2693C1F9-0AAB-40FE-94E3-F43DB10111B8}" destId="{C026B2D2-1BBF-42BF-8F17-58D94B348097}" srcOrd="0" destOrd="0" presId="urn:microsoft.com/office/officeart/2005/8/layout/list1"/>
    <dgm:cxn modelId="{0D30AD82-721B-4988-8A19-D98CF8C23E72}" type="presParOf" srcId="{2693C1F9-0AAB-40FE-94E3-F43DB10111B8}" destId="{C3854B80-C81B-4A5C-9424-B2A89E8AD7EC}" srcOrd="1" destOrd="0" presId="urn:microsoft.com/office/officeart/2005/8/layout/list1"/>
    <dgm:cxn modelId="{A4072D97-EB94-4FA5-A6D0-E7BD78DF51F9}" type="presParOf" srcId="{5543FB2D-A1F3-4CF0-B953-DCCB077C4ED4}" destId="{F75CD658-DCAB-47E0-B882-81D0C69A5F52}" srcOrd="13" destOrd="0" presId="urn:microsoft.com/office/officeart/2005/8/layout/list1"/>
    <dgm:cxn modelId="{A84CC9F4-1DDA-4003-A3BC-B250DBF2516B}" type="presParOf" srcId="{5543FB2D-A1F3-4CF0-B953-DCCB077C4ED4}" destId="{333BF056-B2DD-4624-8B30-8EB3F9171CA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7F7C10-35F8-437F-922E-9955675524D7}" type="doc">
      <dgm:prSet loTypeId="urn:microsoft.com/office/officeart/2005/8/layout/chevron2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33601FA5-1DB4-47A8-812D-479A1DA8FC68}">
      <dgm:prSet phldrT="[Текст]"/>
      <dgm:spPr/>
      <dgm:t>
        <a:bodyPr/>
        <a:lstStyle/>
        <a:p>
          <a:pPr rtl="0"/>
          <a:endParaRPr lang="ru-RU" dirty="0"/>
        </a:p>
      </dgm:t>
    </dgm:pt>
    <dgm:pt modelId="{8749BCFD-50E1-464D-A40B-8FD79740D1CF}" type="parTrans" cxnId="{5B015E9E-99CB-48D1-B284-9301D0F767A0}">
      <dgm:prSet/>
      <dgm:spPr/>
      <dgm:t>
        <a:bodyPr/>
        <a:lstStyle/>
        <a:p>
          <a:endParaRPr lang="ru-RU"/>
        </a:p>
      </dgm:t>
    </dgm:pt>
    <dgm:pt modelId="{A5C188C0-1600-47B5-AE20-251F4BDF2EB1}" type="sibTrans" cxnId="{5B015E9E-99CB-48D1-B284-9301D0F767A0}">
      <dgm:prSet/>
      <dgm:spPr/>
      <dgm:t>
        <a:bodyPr/>
        <a:lstStyle/>
        <a:p>
          <a:endParaRPr lang="ru-RU"/>
        </a:p>
      </dgm:t>
    </dgm:pt>
    <dgm:pt modelId="{EF60289A-1333-4AF0-95F7-A494078A67A0}">
      <dgm:prSet phldrT="[Текст]" custT="1"/>
      <dgm:spPr/>
      <dgm:t>
        <a:bodyPr/>
        <a:lstStyle/>
        <a:p>
          <a:pPr rtl="0"/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Универсальность (высокая лечебно-профилактическая эффективность при бактериальных, грибных и вирусных болезнях разных видов животных, в т.ч. птиц и рыб; санация кормов; реабилитация почвы; улучшение кормовой базы; ускорение переработки и </a:t>
          </a:r>
          <a:r>
            <a:rPr kumimoji="0" lang="ru-RU" sz="1200" b="0" i="0" u="none" strike="noStrike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деодорирование</a:t>
          </a:r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 навоза, навозной жижи и куриного помета).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E2AE6B92-99A1-476D-865A-ABB0D1A4EE99}" type="parTrans" cxnId="{DFDE8BF6-1C89-48C0-9F76-A0C9191D02BE}">
      <dgm:prSet/>
      <dgm:spPr/>
      <dgm:t>
        <a:bodyPr/>
        <a:lstStyle/>
        <a:p>
          <a:endParaRPr lang="ru-RU"/>
        </a:p>
      </dgm:t>
    </dgm:pt>
    <dgm:pt modelId="{EAF87548-EAED-49F6-BED1-D19941C5612E}" type="sibTrans" cxnId="{DFDE8BF6-1C89-48C0-9F76-A0C9191D02BE}">
      <dgm:prSet/>
      <dgm:spPr/>
      <dgm:t>
        <a:bodyPr/>
        <a:lstStyle/>
        <a:p>
          <a:endParaRPr lang="ru-RU"/>
        </a:p>
      </dgm:t>
    </dgm:pt>
    <dgm:pt modelId="{1C0127ED-F59A-4BDF-B6F5-383D94801FAC}">
      <dgm:prSet phldrT="[Текст]"/>
      <dgm:spPr/>
      <dgm:t>
        <a:bodyPr/>
        <a:lstStyle/>
        <a:p>
          <a:pPr rtl="0"/>
          <a:endParaRPr lang="ru-RU" dirty="0"/>
        </a:p>
      </dgm:t>
    </dgm:pt>
    <dgm:pt modelId="{E62B49C3-9710-4212-BB27-46AF35C3487A}" type="parTrans" cxnId="{712B1FE5-93BE-4DD7-809D-D6BFDB73F219}">
      <dgm:prSet/>
      <dgm:spPr/>
      <dgm:t>
        <a:bodyPr/>
        <a:lstStyle/>
        <a:p>
          <a:endParaRPr lang="ru-RU"/>
        </a:p>
      </dgm:t>
    </dgm:pt>
    <dgm:pt modelId="{94A287EA-898A-4607-8FA8-945932D72ABD}" type="sibTrans" cxnId="{712B1FE5-93BE-4DD7-809D-D6BFDB73F219}">
      <dgm:prSet/>
      <dgm:spPr/>
      <dgm:t>
        <a:bodyPr/>
        <a:lstStyle/>
        <a:p>
          <a:endParaRPr lang="ru-RU"/>
        </a:p>
      </dgm:t>
    </dgm:pt>
    <dgm:pt modelId="{8059324E-9F8C-46B7-8F2C-540AC7518638}">
      <dgm:prSet phldrT="[Текст]" custT="1"/>
      <dgm:spPr/>
      <dgm:t>
        <a:bodyPr/>
        <a:lstStyle/>
        <a:p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Высокая продуктивность штаммов-компонентов препарата (синтез </a:t>
          </a:r>
          <a:r>
            <a:rPr kumimoji="0" lang="ru-RU" sz="1200" b="0" i="0" u="none" strike="noStrike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бактериоцинов</a:t>
          </a:r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, ферментов, незаменимых аминокислот, витаминов, белков-сорбентов токсинов и </a:t>
          </a:r>
          <a:r>
            <a:rPr kumimoji="0" lang="ru-RU" sz="1200" b="0" i="0" u="none" strike="noStrike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радионуклеидов</a:t>
          </a:r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 </a:t>
          </a:r>
          <a:r>
            <a:rPr kumimoji="0" lang="ru-RU" sz="1200" b="0" i="0" u="none" strike="noStrike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и</a:t>
          </a:r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 др.).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7AB1818D-CE02-481E-8AFC-7929AB6B8A1F}" type="parTrans" cxnId="{F1DCA966-5649-4606-A090-579A474D64E5}">
      <dgm:prSet/>
      <dgm:spPr/>
      <dgm:t>
        <a:bodyPr/>
        <a:lstStyle/>
        <a:p>
          <a:endParaRPr lang="ru-RU"/>
        </a:p>
      </dgm:t>
    </dgm:pt>
    <dgm:pt modelId="{76D62AA7-6169-4C69-9794-01A59A3EE5BF}" type="sibTrans" cxnId="{F1DCA966-5649-4606-A090-579A474D64E5}">
      <dgm:prSet/>
      <dgm:spPr/>
      <dgm:t>
        <a:bodyPr/>
        <a:lstStyle/>
        <a:p>
          <a:endParaRPr lang="ru-RU"/>
        </a:p>
      </dgm:t>
    </dgm:pt>
    <dgm:pt modelId="{57FBB18D-FF0E-4FA9-8D42-6FD331471496}">
      <dgm:prSet phldrT="[Текст]"/>
      <dgm:spPr/>
      <dgm:t>
        <a:bodyPr/>
        <a:lstStyle/>
        <a:p>
          <a:pPr rtl="0"/>
          <a:endParaRPr lang="ru-RU" dirty="0"/>
        </a:p>
      </dgm:t>
    </dgm:pt>
    <dgm:pt modelId="{4C3A73C2-3B0B-42D1-BED3-8D5223BF5BBC}" type="parTrans" cxnId="{4CBEE6BD-98C1-4874-9559-0D2F39D542B9}">
      <dgm:prSet/>
      <dgm:spPr/>
      <dgm:t>
        <a:bodyPr/>
        <a:lstStyle/>
        <a:p>
          <a:endParaRPr lang="ru-RU"/>
        </a:p>
      </dgm:t>
    </dgm:pt>
    <dgm:pt modelId="{565E898D-8A37-4145-9986-517A3483CE71}" type="sibTrans" cxnId="{4CBEE6BD-98C1-4874-9559-0D2F39D542B9}">
      <dgm:prSet/>
      <dgm:spPr/>
      <dgm:t>
        <a:bodyPr/>
        <a:lstStyle/>
        <a:p>
          <a:endParaRPr lang="ru-RU"/>
        </a:p>
      </dgm:t>
    </dgm:pt>
    <dgm:pt modelId="{8912E26C-7191-411B-B0F8-FFBA249D4D65}">
      <dgm:prSet phldrT="[Текст]" custT="1"/>
      <dgm:spPr/>
      <dgm:t>
        <a:bodyPr/>
        <a:lstStyle/>
        <a:p>
          <a:pPr rtl="0"/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Избирательность </a:t>
          </a:r>
          <a:r>
            <a:rPr kumimoji="0" lang="ru-RU" sz="1200" b="0" i="0" u="none" strike="noStrike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антимикробного</a:t>
          </a:r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 действия (убивает патогенные микроорганизмы и способствует размножению полезной микрофлоры).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EAD280E0-AF05-4756-9D5A-3F36163FEA39}" type="parTrans" cxnId="{CB8FB3B3-4B04-40BD-889B-EF9B8D614689}">
      <dgm:prSet/>
      <dgm:spPr/>
      <dgm:t>
        <a:bodyPr/>
        <a:lstStyle/>
        <a:p>
          <a:endParaRPr lang="ru-RU"/>
        </a:p>
      </dgm:t>
    </dgm:pt>
    <dgm:pt modelId="{513E86FC-BF90-4E13-95EB-6EDEB1444F8B}" type="sibTrans" cxnId="{CB8FB3B3-4B04-40BD-889B-EF9B8D614689}">
      <dgm:prSet/>
      <dgm:spPr/>
      <dgm:t>
        <a:bodyPr/>
        <a:lstStyle/>
        <a:p>
          <a:endParaRPr lang="ru-RU"/>
        </a:p>
      </dgm:t>
    </dgm:pt>
    <dgm:pt modelId="{88C469E2-6C7F-4F57-9717-6676188B8809}">
      <dgm:prSet/>
      <dgm:spPr/>
      <dgm:t>
        <a:bodyPr/>
        <a:lstStyle/>
        <a:p>
          <a:endParaRPr lang="ru-RU" dirty="0"/>
        </a:p>
      </dgm:t>
    </dgm:pt>
    <dgm:pt modelId="{2156B475-5D35-428B-920B-C6C544306BCB}" type="parTrans" cxnId="{98F9D3F9-DDF1-405D-A968-6685D3BC10E5}">
      <dgm:prSet/>
      <dgm:spPr/>
      <dgm:t>
        <a:bodyPr/>
        <a:lstStyle/>
        <a:p>
          <a:endParaRPr lang="ru-RU"/>
        </a:p>
      </dgm:t>
    </dgm:pt>
    <dgm:pt modelId="{772DF91A-B4C9-4C15-90F3-FBE2DB752FCD}" type="sibTrans" cxnId="{98F9D3F9-DDF1-405D-A968-6685D3BC10E5}">
      <dgm:prSet/>
      <dgm:spPr/>
      <dgm:t>
        <a:bodyPr/>
        <a:lstStyle/>
        <a:p>
          <a:endParaRPr lang="ru-RU"/>
        </a:p>
      </dgm:t>
    </dgm:pt>
    <dgm:pt modelId="{77DA5A38-BB60-42B1-979E-27EA651ACE77}">
      <dgm:prSet/>
      <dgm:spPr/>
      <dgm:t>
        <a:bodyPr/>
        <a:lstStyle/>
        <a:p>
          <a:endParaRPr lang="ru-RU"/>
        </a:p>
      </dgm:t>
    </dgm:pt>
    <dgm:pt modelId="{4ABAA46A-3BE9-4B4D-98A4-0A088EFD0074}" type="parTrans" cxnId="{F9B81B11-BA06-4C78-8ADF-46298538D0B0}">
      <dgm:prSet/>
      <dgm:spPr/>
      <dgm:t>
        <a:bodyPr/>
        <a:lstStyle/>
        <a:p>
          <a:endParaRPr lang="ru-RU"/>
        </a:p>
      </dgm:t>
    </dgm:pt>
    <dgm:pt modelId="{1EC94DC5-6543-4BD5-988F-5AD18108ED4A}" type="sibTrans" cxnId="{F9B81B11-BA06-4C78-8ADF-46298538D0B0}">
      <dgm:prSet/>
      <dgm:spPr/>
      <dgm:t>
        <a:bodyPr/>
        <a:lstStyle/>
        <a:p>
          <a:endParaRPr lang="ru-RU"/>
        </a:p>
      </dgm:t>
    </dgm:pt>
    <dgm:pt modelId="{9E6A1F07-6BD5-433B-9B17-BBF12B2249EF}">
      <dgm:prSet/>
      <dgm:spPr/>
      <dgm:t>
        <a:bodyPr/>
        <a:lstStyle/>
        <a:p>
          <a:endParaRPr lang="ru-RU"/>
        </a:p>
      </dgm:t>
    </dgm:pt>
    <dgm:pt modelId="{69450555-E91D-4374-8412-3094A40BAE60}" type="parTrans" cxnId="{2C0C7C2F-762B-4701-87B4-758D6625962E}">
      <dgm:prSet/>
      <dgm:spPr/>
      <dgm:t>
        <a:bodyPr/>
        <a:lstStyle/>
        <a:p>
          <a:endParaRPr lang="ru-RU"/>
        </a:p>
      </dgm:t>
    </dgm:pt>
    <dgm:pt modelId="{1A11EAE1-DF17-48F7-A87F-6D2B55621120}" type="sibTrans" cxnId="{2C0C7C2F-762B-4701-87B4-758D6625962E}">
      <dgm:prSet/>
      <dgm:spPr/>
      <dgm:t>
        <a:bodyPr/>
        <a:lstStyle/>
        <a:p>
          <a:endParaRPr lang="ru-RU"/>
        </a:p>
      </dgm:t>
    </dgm:pt>
    <dgm:pt modelId="{BB837B01-6226-436C-9CE9-4879CCCECA7E}">
      <dgm:prSet/>
      <dgm:spPr/>
      <dgm:t>
        <a:bodyPr/>
        <a:lstStyle/>
        <a:p>
          <a:endParaRPr lang="ru-RU"/>
        </a:p>
      </dgm:t>
    </dgm:pt>
    <dgm:pt modelId="{88B729F3-8602-41AC-89FF-7985F74D867A}" type="parTrans" cxnId="{5E8252E4-9CE6-47F5-BD2B-9C57FA7DA804}">
      <dgm:prSet/>
      <dgm:spPr/>
      <dgm:t>
        <a:bodyPr/>
        <a:lstStyle/>
        <a:p>
          <a:endParaRPr lang="ru-RU"/>
        </a:p>
      </dgm:t>
    </dgm:pt>
    <dgm:pt modelId="{87111ACB-4FF6-4F0E-9872-54FBF94DEDB9}" type="sibTrans" cxnId="{5E8252E4-9CE6-47F5-BD2B-9C57FA7DA804}">
      <dgm:prSet/>
      <dgm:spPr/>
      <dgm:t>
        <a:bodyPr/>
        <a:lstStyle/>
        <a:p>
          <a:endParaRPr lang="ru-RU"/>
        </a:p>
      </dgm:t>
    </dgm:pt>
    <dgm:pt modelId="{7C3AED57-6880-45FA-BB63-E5CEA9C288B0}">
      <dgm:prSet/>
      <dgm:spPr/>
      <dgm:t>
        <a:bodyPr/>
        <a:lstStyle/>
        <a:p>
          <a:endParaRPr lang="ru-RU"/>
        </a:p>
      </dgm:t>
    </dgm:pt>
    <dgm:pt modelId="{DC5EE66E-8969-4D1C-B6BF-CBE5C7D559C9}" type="parTrans" cxnId="{E3889BC8-41D4-46D6-AB94-51B6065A0873}">
      <dgm:prSet/>
      <dgm:spPr/>
      <dgm:t>
        <a:bodyPr/>
        <a:lstStyle/>
        <a:p>
          <a:endParaRPr lang="ru-RU"/>
        </a:p>
      </dgm:t>
    </dgm:pt>
    <dgm:pt modelId="{DCBD69E8-2FAD-4EBB-8018-7DD796205C4A}" type="sibTrans" cxnId="{E3889BC8-41D4-46D6-AB94-51B6065A0873}">
      <dgm:prSet/>
      <dgm:spPr/>
      <dgm:t>
        <a:bodyPr/>
        <a:lstStyle/>
        <a:p>
          <a:endParaRPr lang="ru-RU"/>
        </a:p>
      </dgm:t>
    </dgm:pt>
    <dgm:pt modelId="{CB30BFBB-4027-4D3C-B2E5-6C43A23E95A0}">
      <dgm:prSet custT="1"/>
      <dgm:spPr/>
      <dgm:t>
        <a:bodyPr/>
        <a:lstStyle/>
        <a:p>
          <a:pPr rtl="0"/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Безвредность для человека и животных.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0999EE3B-00EB-4204-AF55-946A7A9242EB}" type="parTrans" cxnId="{E5BD93F0-3A05-45C0-A9A8-5D673207D8A3}">
      <dgm:prSet/>
      <dgm:spPr/>
      <dgm:t>
        <a:bodyPr/>
        <a:lstStyle/>
        <a:p>
          <a:endParaRPr lang="ru-RU"/>
        </a:p>
      </dgm:t>
    </dgm:pt>
    <dgm:pt modelId="{80E108E7-DDE5-4F9A-852E-B564622174B6}" type="sibTrans" cxnId="{E5BD93F0-3A05-45C0-A9A8-5D673207D8A3}">
      <dgm:prSet/>
      <dgm:spPr/>
      <dgm:t>
        <a:bodyPr/>
        <a:lstStyle/>
        <a:p>
          <a:endParaRPr lang="ru-RU"/>
        </a:p>
      </dgm:t>
    </dgm:pt>
    <dgm:pt modelId="{EC709C89-EDA6-40EF-845E-9421D79A68E4}">
      <dgm:prSet custT="1"/>
      <dgm:spPr/>
      <dgm:t>
        <a:bodyPr/>
        <a:lstStyle/>
        <a:p>
          <a:pPr rtl="0"/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Calibri" pitchFamily="34" charset="0"/>
            </a:rPr>
            <a:t>Экологическая безопасность</a:t>
          </a:r>
          <a:r>
            <a:rPr kumimoji="0" lang="ru-RU" sz="21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Calibri" pitchFamily="34" charset="0"/>
            </a:rPr>
            <a:t>.</a:t>
          </a:r>
          <a:r>
            <a:rPr kumimoji="0" lang="ru-RU" sz="2100" b="0" i="0" u="none" strike="noStrike" cap="none" normalizeH="0" baseline="0" dirty="0" smtClean="0">
              <a:ln/>
              <a:effectLst/>
              <a:latin typeface="Arial" pitchFamily="34" charset="0"/>
              <a:cs typeface="Arial" pitchFamily="34" charset="0"/>
            </a:rPr>
            <a:t> </a:t>
          </a:r>
          <a:endParaRPr lang="ru-RU" sz="2100" dirty="0"/>
        </a:p>
      </dgm:t>
    </dgm:pt>
    <dgm:pt modelId="{96267836-BD27-4859-9B78-0643AA8AB0EB}" type="parTrans" cxnId="{3FE11A6E-E203-494A-9C6A-858A745E7B4F}">
      <dgm:prSet/>
      <dgm:spPr/>
      <dgm:t>
        <a:bodyPr/>
        <a:lstStyle/>
        <a:p>
          <a:endParaRPr lang="ru-RU"/>
        </a:p>
      </dgm:t>
    </dgm:pt>
    <dgm:pt modelId="{BFCDF9F1-374D-47FC-9D91-58281DD241AE}" type="sibTrans" cxnId="{3FE11A6E-E203-494A-9C6A-858A745E7B4F}">
      <dgm:prSet/>
      <dgm:spPr/>
      <dgm:t>
        <a:bodyPr/>
        <a:lstStyle/>
        <a:p>
          <a:endParaRPr lang="ru-RU"/>
        </a:p>
      </dgm:t>
    </dgm:pt>
    <dgm:pt modelId="{C3B084D2-F1C6-4C59-BCB4-E4862EE6850E}">
      <dgm:prSet custT="1"/>
      <dgm:spPr/>
      <dgm:t>
        <a:bodyPr/>
        <a:lstStyle/>
        <a:p>
          <a:pPr rtl="0"/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Хорошая растворимость препарата в воде, молоке, молозиве и т.п.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C9E35634-B240-4E01-8F59-861022EF438D}" type="parTrans" cxnId="{B454D569-010C-43C8-807E-1AE03066A34F}">
      <dgm:prSet/>
      <dgm:spPr/>
      <dgm:t>
        <a:bodyPr/>
        <a:lstStyle/>
        <a:p>
          <a:endParaRPr lang="ru-RU"/>
        </a:p>
      </dgm:t>
    </dgm:pt>
    <dgm:pt modelId="{FB5E490A-E299-499E-9FC2-4913B732044C}" type="sibTrans" cxnId="{B454D569-010C-43C8-807E-1AE03066A34F}">
      <dgm:prSet/>
      <dgm:spPr/>
      <dgm:t>
        <a:bodyPr/>
        <a:lstStyle/>
        <a:p>
          <a:endParaRPr lang="ru-RU"/>
        </a:p>
      </dgm:t>
    </dgm:pt>
    <dgm:pt modelId="{0C78BEBE-87BA-4682-B5B5-48443DC13AAC}">
      <dgm:prSet custT="1"/>
      <dgm:spPr/>
      <dgm:t>
        <a:bodyPr/>
        <a:lstStyle/>
        <a:p>
          <a:pPr rtl="0"/>
          <a:r>
            <a:rPr kumimoji="0" lang="ru-RU" sz="1200" b="0" i="0" u="none" strike="noStrike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Антибиотикоустойчивость</a:t>
          </a:r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 штаммов.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1810B8EB-8F2B-48BB-9E40-218C65D913CD}" type="parTrans" cxnId="{13F96E0F-9E10-44E6-B0F1-5FC63B022802}">
      <dgm:prSet/>
      <dgm:spPr/>
      <dgm:t>
        <a:bodyPr/>
        <a:lstStyle/>
        <a:p>
          <a:endParaRPr lang="ru-RU"/>
        </a:p>
      </dgm:t>
    </dgm:pt>
    <dgm:pt modelId="{1D345AFF-BB49-439D-9E8F-1EEE3264E655}" type="sibTrans" cxnId="{13F96E0F-9E10-44E6-B0F1-5FC63B022802}">
      <dgm:prSet/>
      <dgm:spPr/>
      <dgm:t>
        <a:bodyPr/>
        <a:lstStyle/>
        <a:p>
          <a:endParaRPr lang="ru-RU"/>
        </a:p>
      </dgm:t>
    </dgm:pt>
    <dgm:pt modelId="{14D39289-F93A-40A5-8FC4-8618E770A161}">
      <dgm:prSet custT="1"/>
      <dgm:spPr/>
      <dgm:t>
        <a:bodyPr/>
        <a:lstStyle/>
        <a:p>
          <a:pPr rtl="0"/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Технологичность (штаммы выдерживают высокие температуры и давление при производстве комбикормов и кормовых добавок). 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A10429F2-3604-452E-9983-6BFF6889FEFA}" type="parTrans" cxnId="{71EB5F35-87AB-44F0-A634-F4ED46083E21}">
      <dgm:prSet/>
      <dgm:spPr/>
      <dgm:t>
        <a:bodyPr/>
        <a:lstStyle/>
        <a:p>
          <a:endParaRPr lang="ru-RU"/>
        </a:p>
      </dgm:t>
    </dgm:pt>
    <dgm:pt modelId="{3DC72DAC-B11E-4ED9-821C-553AFE7DC428}" type="sibTrans" cxnId="{71EB5F35-87AB-44F0-A634-F4ED46083E21}">
      <dgm:prSet/>
      <dgm:spPr/>
      <dgm:t>
        <a:bodyPr/>
        <a:lstStyle/>
        <a:p>
          <a:endParaRPr lang="ru-RU"/>
        </a:p>
      </dgm:t>
    </dgm:pt>
    <dgm:pt modelId="{E47F9488-F7C8-4898-82E4-1D62539CD12C}">
      <dgm:prSet/>
      <dgm:spPr/>
      <dgm:t>
        <a:bodyPr/>
        <a:lstStyle/>
        <a:p>
          <a:endParaRPr lang="ru-RU"/>
        </a:p>
      </dgm:t>
    </dgm:pt>
    <dgm:pt modelId="{2CCA1189-5615-40E4-90CE-2EAF4529AAF1}" type="parTrans" cxnId="{B3F23DF9-7400-4548-B9E0-E0CCEC383A15}">
      <dgm:prSet/>
      <dgm:spPr/>
      <dgm:t>
        <a:bodyPr/>
        <a:lstStyle/>
        <a:p>
          <a:endParaRPr lang="ru-RU"/>
        </a:p>
      </dgm:t>
    </dgm:pt>
    <dgm:pt modelId="{EF066337-E1CB-4D61-A497-50DC4F904ABF}" type="sibTrans" cxnId="{B3F23DF9-7400-4548-B9E0-E0CCEC383A15}">
      <dgm:prSet/>
      <dgm:spPr/>
      <dgm:t>
        <a:bodyPr/>
        <a:lstStyle/>
        <a:p>
          <a:endParaRPr lang="ru-RU"/>
        </a:p>
      </dgm:t>
    </dgm:pt>
    <dgm:pt modelId="{3BBE691B-B9D8-43CB-9E11-1FAB07E082DE}">
      <dgm:prSet custT="1"/>
      <dgm:spPr/>
      <dgm:t>
        <a:bodyPr/>
        <a:lstStyle/>
        <a:p>
          <a:pPr rtl="0"/>
          <a:r>
            <a:rPr kumimoji="0" lang="ru-RU" sz="1200" b="0" i="0" u="none" strike="noStrike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Кислотоустойчивость штаммов.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340EFECC-6F91-4315-B2E3-47700DAEAE4C}" type="parTrans" cxnId="{11B1E8E1-7448-47CA-80E7-8BC5CCAF540F}">
      <dgm:prSet/>
      <dgm:spPr/>
      <dgm:t>
        <a:bodyPr/>
        <a:lstStyle/>
        <a:p>
          <a:endParaRPr lang="ru-RU"/>
        </a:p>
      </dgm:t>
    </dgm:pt>
    <dgm:pt modelId="{ED657818-35DC-4010-950D-8A54BBAE2122}" type="sibTrans" cxnId="{11B1E8E1-7448-47CA-80E7-8BC5CCAF540F}">
      <dgm:prSet/>
      <dgm:spPr/>
      <dgm:t>
        <a:bodyPr/>
        <a:lstStyle/>
        <a:p>
          <a:endParaRPr lang="ru-RU"/>
        </a:p>
      </dgm:t>
    </dgm:pt>
    <dgm:pt modelId="{54A6B553-73C9-45DD-B893-40CFA51C8FF4}" type="pres">
      <dgm:prSet presAssocID="{C87F7C10-35F8-437F-922E-9955675524D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1F16C71-56ED-47EE-9A45-1297DAD0E40C}" type="pres">
      <dgm:prSet presAssocID="{33601FA5-1DB4-47A8-812D-479A1DA8FC68}" presName="composite" presStyleCnt="0"/>
      <dgm:spPr/>
    </dgm:pt>
    <dgm:pt modelId="{87D0E5ED-BD46-4B0C-A92C-1469F67EFDD8}" type="pres">
      <dgm:prSet presAssocID="{33601FA5-1DB4-47A8-812D-479A1DA8FC68}" presName="parentText" presStyleLbl="alignNode1" presStyleIdx="0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A7E68A-A1E2-4170-81B0-BFC58D9A33DC}" type="pres">
      <dgm:prSet presAssocID="{33601FA5-1DB4-47A8-812D-479A1DA8FC68}" presName="descendantText" presStyleLbl="alignAcc1" presStyleIdx="0" presStyleCnt="9" custScaleY="18596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8CA516-E00A-4922-A731-EC250898DC4E}" type="pres">
      <dgm:prSet presAssocID="{A5C188C0-1600-47B5-AE20-251F4BDF2EB1}" presName="sp" presStyleCnt="0"/>
      <dgm:spPr/>
    </dgm:pt>
    <dgm:pt modelId="{2F5AE847-575F-4D02-B8EB-66C4E7760001}" type="pres">
      <dgm:prSet presAssocID="{1C0127ED-F59A-4BDF-B6F5-383D94801FAC}" presName="composite" presStyleCnt="0"/>
      <dgm:spPr/>
    </dgm:pt>
    <dgm:pt modelId="{AACF5B9A-4C77-47D4-880B-CCC7AEFEDA7B}" type="pres">
      <dgm:prSet presAssocID="{1C0127ED-F59A-4BDF-B6F5-383D94801FAC}" presName="parentText" presStyleLbl="alignNode1" presStyleIdx="1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4D6551-BEA3-4B41-BAB6-61ED5213272D}" type="pres">
      <dgm:prSet presAssocID="{1C0127ED-F59A-4BDF-B6F5-383D94801FAC}" presName="descendantText" presStyleLbl="alignAcc1" presStyleIdx="1" presStyleCnt="9" custScaleY="107958" custLinFactNeighborX="506" custLinFactNeighborY="2468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74CB6E-F474-451F-96CC-1E57292C8E7F}" type="pres">
      <dgm:prSet presAssocID="{94A287EA-898A-4607-8FA8-945932D72ABD}" presName="sp" presStyleCnt="0"/>
      <dgm:spPr/>
    </dgm:pt>
    <dgm:pt modelId="{71D505C6-DF07-41C6-B71F-51E8277E52E9}" type="pres">
      <dgm:prSet presAssocID="{57FBB18D-FF0E-4FA9-8D42-6FD331471496}" presName="composite" presStyleCnt="0"/>
      <dgm:spPr/>
    </dgm:pt>
    <dgm:pt modelId="{EEC45466-F425-4F06-9762-EC63D9F08017}" type="pres">
      <dgm:prSet presAssocID="{57FBB18D-FF0E-4FA9-8D42-6FD331471496}" presName="parentText" presStyleLbl="alignNode1" presStyleIdx="2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9F9F06-BE4F-4C65-8834-7EF0C9FE7649}" type="pres">
      <dgm:prSet presAssocID="{57FBB18D-FF0E-4FA9-8D42-6FD331471496}" presName="descendantText" presStyleLbl="alignAcc1" presStyleIdx="2" presStyleCnt="9" custLinFactNeighborX="506" custLinFactNeighborY="1797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34691E8-882F-418D-B328-8E687890C919}" type="pres">
      <dgm:prSet presAssocID="{565E898D-8A37-4145-9986-517A3483CE71}" presName="sp" presStyleCnt="0"/>
      <dgm:spPr/>
    </dgm:pt>
    <dgm:pt modelId="{08463D54-CA70-4806-AEFA-FFF5F8E77B2E}" type="pres">
      <dgm:prSet presAssocID="{88C469E2-6C7F-4F57-9717-6676188B8809}" presName="composite" presStyleCnt="0"/>
      <dgm:spPr/>
    </dgm:pt>
    <dgm:pt modelId="{0609BAB8-A024-48F8-8F9B-280585AD51D8}" type="pres">
      <dgm:prSet presAssocID="{88C469E2-6C7F-4F57-9717-6676188B8809}" presName="parentText" presStyleLbl="alignNode1" presStyleIdx="3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804C66-02BB-42AC-819E-BB3B0723BC0C}" type="pres">
      <dgm:prSet presAssocID="{88C469E2-6C7F-4F57-9717-6676188B8809}" presName="descendantText" presStyleLbl="alignAcc1" presStyleIdx="3" presStyleCnt="9" custLinFactNeighborX="202" custLinFactNeighborY="1793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422D3A-DA47-4A6B-97A7-0820B2BC2C0E}" type="pres">
      <dgm:prSet presAssocID="{772DF91A-B4C9-4C15-90F3-FBE2DB752FCD}" presName="sp" presStyleCnt="0"/>
      <dgm:spPr/>
    </dgm:pt>
    <dgm:pt modelId="{5B81055D-4272-4FFC-96CD-1045A28D131D}" type="pres">
      <dgm:prSet presAssocID="{77DA5A38-BB60-42B1-979E-27EA651ACE77}" presName="composite" presStyleCnt="0"/>
      <dgm:spPr/>
    </dgm:pt>
    <dgm:pt modelId="{3B74137E-EB6C-46FE-ABD2-720D39F2A1D6}" type="pres">
      <dgm:prSet presAssocID="{77DA5A38-BB60-42B1-979E-27EA651ACE77}" presName="parentText" presStyleLbl="alignNode1" presStyleIdx="4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019D04-95C8-4EDB-BD88-5BBF59F261A6}" type="pres">
      <dgm:prSet presAssocID="{77DA5A38-BB60-42B1-979E-27EA651ACE77}" presName="descendantText" presStyleLbl="alignAcc1" presStyleIdx="4" presStyleCnt="9" custLinFactNeighborX="-101" custLinFactNeighborY="2477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90D379-1C31-4721-84E6-6A577D36AC49}" type="pres">
      <dgm:prSet presAssocID="{1EC94DC5-6543-4BD5-988F-5AD18108ED4A}" presName="sp" presStyleCnt="0"/>
      <dgm:spPr/>
    </dgm:pt>
    <dgm:pt modelId="{4BCB8386-2AC7-4C66-8FB8-A8D106282FBA}" type="pres">
      <dgm:prSet presAssocID="{9E6A1F07-6BD5-433B-9B17-BBF12B2249EF}" presName="composite" presStyleCnt="0"/>
      <dgm:spPr/>
    </dgm:pt>
    <dgm:pt modelId="{EED73C01-388C-4508-A24E-51122445EC6A}" type="pres">
      <dgm:prSet presAssocID="{9E6A1F07-6BD5-433B-9B17-BBF12B2249EF}" presName="parentText" presStyleLbl="alignNode1" presStyleIdx="5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0BACAB-DCDC-4DC2-946B-9C8F37EE401B}" type="pres">
      <dgm:prSet presAssocID="{9E6A1F07-6BD5-433B-9B17-BBF12B2249EF}" presName="descendantText" presStyleLbl="alignAcc1" presStyleIdx="5" presStyleCnt="9" custLinFactNeighborX="304" custLinFactNeighborY="180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13C4A24-40C3-46FD-A158-9F9D28875CA0}" type="pres">
      <dgm:prSet presAssocID="{1A11EAE1-DF17-48F7-A87F-6D2B55621120}" presName="sp" presStyleCnt="0"/>
      <dgm:spPr/>
    </dgm:pt>
    <dgm:pt modelId="{5A3CC4E9-0C63-44F0-AED5-9A0D4F4B7872}" type="pres">
      <dgm:prSet presAssocID="{BB837B01-6226-436C-9CE9-4879CCCECA7E}" presName="composite" presStyleCnt="0"/>
      <dgm:spPr/>
    </dgm:pt>
    <dgm:pt modelId="{03FE5230-7549-49D0-85E8-75ADAEC4FABD}" type="pres">
      <dgm:prSet presAssocID="{BB837B01-6226-436C-9CE9-4879CCCECA7E}" presName="parentText" presStyleLbl="alignNode1" presStyleIdx="6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68459EC-0180-4354-BEF6-AD5A50B5C7C5}" type="pres">
      <dgm:prSet presAssocID="{BB837B01-6226-436C-9CE9-4879CCCECA7E}" presName="descendantText" presStyleLbl="alignAcc1" presStyleIdx="6" presStyleCnt="9" custLinFactNeighborY="225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AF3901F-306F-485F-A13F-7DC82C3AE621}" type="pres">
      <dgm:prSet presAssocID="{87111ACB-4FF6-4F0E-9872-54FBF94DEDB9}" presName="sp" presStyleCnt="0"/>
      <dgm:spPr/>
    </dgm:pt>
    <dgm:pt modelId="{A3EB9BA5-FAAF-4218-AB3C-BC54904C9113}" type="pres">
      <dgm:prSet presAssocID="{7C3AED57-6880-45FA-BB63-E5CEA9C288B0}" presName="composite" presStyleCnt="0"/>
      <dgm:spPr/>
    </dgm:pt>
    <dgm:pt modelId="{BD62C7AB-492C-4917-BEA5-B7D142093A1F}" type="pres">
      <dgm:prSet presAssocID="{7C3AED57-6880-45FA-BB63-E5CEA9C288B0}" presName="parentText" presStyleLbl="alignNode1" presStyleIdx="7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0F869C-1494-4B3B-8163-9DB86DED038A}" type="pres">
      <dgm:prSet presAssocID="{7C3AED57-6880-45FA-BB63-E5CEA9C288B0}" presName="descendantText" presStyleLbl="alignAcc1" presStyleIdx="7" presStyleCnt="9" custLinFactNeighborX="101" custLinFactNeighborY="90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C51CAF-1D98-41B6-867C-E58D9263B0C1}" type="pres">
      <dgm:prSet presAssocID="{DCBD69E8-2FAD-4EBB-8018-7DD796205C4A}" presName="sp" presStyleCnt="0"/>
      <dgm:spPr/>
    </dgm:pt>
    <dgm:pt modelId="{2F07263E-8215-4CE1-97F5-D8DC4A6AF784}" type="pres">
      <dgm:prSet presAssocID="{E47F9488-F7C8-4898-82E4-1D62539CD12C}" presName="composite" presStyleCnt="0"/>
      <dgm:spPr/>
    </dgm:pt>
    <dgm:pt modelId="{844FE7E8-F466-4665-AFB7-63ED47BD7932}" type="pres">
      <dgm:prSet presAssocID="{E47F9488-F7C8-4898-82E4-1D62539CD12C}" presName="parentText" presStyleLbl="alignNode1" presStyleIdx="8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8F4D93-599F-48E4-A36C-0B98C9A082E7}" type="pres">
      <dgm:prSet presAssocID="{E47F9488-F7C8-4898-82E4-1D62539CD12C}" presName="descendantText" presStyleLbl="alignAcc1" presStyleIdx="8" presStyleCnt="9" custLinFactNeighborX="202" custLinFactNeighborY="90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E8252E4-9CE6-47F5-BD2B-9C57FA7DA804}" srcId="{C87F7C10-35F8-437F-922E-9955675524D7}" destId="{BB837B01-6226-436C-9CE9-4879CCCECA7E}" srcOrd="6" destOrd="0" parTransId="{88B729F3-8602-41AC-89FF-7985F74D867A}" sibTransId="{87111ACB-4FF6-4F0E-9872-54FBF94DEDB9}"/>
    <dgm:cxn modelId="{D8C6BF2F-936A-4C3C-AB55-C9E0F4C523DF}" type="presOf" srcId="{14D39289-F93A-40A5-8FC4-8618E770A161}" destId="{00804C66-02BB-42AC-819E-BB3B0723BC0C}" srcOrd="0" destOrd="0" presId="urn:microsoft.com/office/officeart/2005/8/layout/chevron2"/>
    <dgm:cxn modelId="{4E6835E3-D677-48A1-92F3-CF68C2DDB85C}" type="presOf" srcId="{C87F7C10-35F8-437F-922E-9955675524D7}" destId="{54A6B553-73C9-45DD-B893-40CFA51C8FF4}" srcOrd="0" destOrd="0" presId="urn:microsoft.com/office/officeart/2005/8/layout/chevron2"/>
    <dgm:cxn modelId="{5B015E9E-99CB-48D1-B284-9301D0F767A0}" srcId="{C87F7C10-35F8-437F-922E-9955675524D7}" destId="{33601FA5-1DB4-47A8-812D-479A1DA8FC68}" srcOrd="0" destOrd="0" parTransId="{8749BCFD-50E1-464D-A40B-8FD79740D1CF}" sibTransId="{A5C188C0-1600-47B5-AE20-251F4BDF2EB1}"/>
    <dgm:cxn modelId="{E3889BC8-41D4-46D6-AB94-51B6065A0873}" srcId="{C87F7C10-35F8-437F-922E-9955675524D7}" destId="{7C3AED57-6880-45FA-BB63-E5CEA9C288B0}" srcOrd="7" destOrd="0" parTransId="{DC5EE66E-8969-4D1C-B6BF-CBE5C7D559C9}" sibTransId="{DCBD69E8-2FAD-4EBB-8018-7DD796205C4A}"/>
    <dgm:cxn modelId="{FEFFC34B-535E-4F27-A465-836F9BE901D6}" type="presOf" srcId="{0C78BEBE-87BA-4682-B5B5-48443DC13AAC}" destId="{8E019D04-95C8-4EDB-BD88-5BBF59F261A6}" srcOrd="0" destOrd="0" presId="urn:microsoft.com/office/officeart/2005/8/layout/chevron2"/>
    <dgm:cxn modelId="{13F96E0F-9E10-44E6-B0F1-5FC63B022802}" srcId="{77DA5A38-BB60-42B1-979E-27EA651ACE77}" destId="{0C78BEBE-87BA-4682-B5B5-48443DC13AAC}" srcOrd="0" destOrd="0" parTransId="{1810B8EB-8F2B-48BB-9E40-218C65D913CD}" sibTransId="{1D345AFF-BB49-439D-9E8F-1EEE3264E655}"/>
    <dgm:cxn modelId="{C7DF5638-B38A-433D-A67C-A3D987F1ABE0}" type="presOf" srcId="{88C469E2-6C7F-4F57-9717-6676188B8809}" destId="{0609BAB8-A024-48F8-8F9B-280585AD51D8}" srcOrd="0" destOrd="0" presId="urn:microsoft.com/office/officeart/2005/8/layout/chevron2"/>
    <dgm:cxn modelId="{428A16EE-7A3B-4206-BF1A-DA223FF23C73}" type="presOf" srcId="{CB30BFBB-4027-4D3C-B2E5-6C43A23E95A0}" destId="{9C0F869C-1494-4B3B-8163-9DB86DED038A}" srcOrd="0" destOrd="0" presId="urn:microsoft.com/office/officeart/2005/8/layout/chevron2"/>
    <dgm:cxn modelId="{5C489047-0FCD-4E0A-BB0C-8D2B2EB8121F}" type="presOf" srcId="{BB837B01-6226-436C-9CE9-4879CCCECA7E}" destId="{03FE5230-7549-49D0-85E8-75ADAEC4FABD}" srcOrd="0" destOrd="0" presId="urn:microsoft.com/office/officeart/2005/8/layout/chevron2"/>
    <dgm:cxn modelId="{67B9040F-FCEC-494D-8177-B8F42DDE9A61}" type="presOf" srcId="{E47F9488-F7C8-4898-82E4-1D62539CD12C}" destId="{844FE7E8-F466-4665-AFB7-63ED47BD7932}" srcOrd="0" destOrd="0" presId="urn:microsoft.com/office/officeart/2005/8/layout/chevron2"/>
    <dgm:cxn modelId="{3859D608-A49D-4A03-A624-DD47304FB980}" type="presOf" srcId="{7C3AED57-6880-45FA-BB63-E5CEA9C288B0}" destId="{BD62C7AB-492C-4917-BEA5-B7D142093A1F}" srcOrd="0" destOrd="0" presId="urn:microsoft.com/office/officeart/2005/8/layout/chevron2"/>
    <dgm:cxn modelId="{71EB5F35-87AB-44F0-A634-F4ED46083E21}" srcId="{88C469E2-6C7F-4F57-9717-6676188B8809}" destId="{14D39289-F93A-40A5-8FC4-8618E770A161}" srcOrd="0" destOrd="0" parTransId="{A10429F2-3604-452E-9983-6BFF6889FEFA}" sibTransId="{3DC72DAC-B11E-4ED9-821C-553AFE7DC428}"/>
    <dgm:cxn modelId="{F9B81B11-BA06-4C78-8ADF-46298538D0B0}" srcId="{C87F7C10-35F8-437F-922E-9955675524D7}" destId="{77DA5A38-BB60-42B1-979E-27EA651ACE77}" srcOrd="4" destOrd="0" parTransId="{4ABAA46A-3BE9-4B4D-98A4-0A088EFD0074}" sibTransId="{1EC94DC5-6543-4BD5-988F-5AD18108ED4A}"/>
    <dgm:cxn modelId="{11B1E8E1-7448-47CA-80E7-8BC5CCAF540F}" srcId="{E47F9488-F7C8-4898-82E4-1D62539CD12C}" destId="{3BBE691B-B9D8-43CB-9E11-1FAB07E082DE}" srcOrd="0" destOrd="0" parTransId="{340EFECC-6F91-4315-B2E3-47700DAEAE4C}" sibTransId="{ED657818-35DC-4010-950D-8A54BBAE2122}"/>
    <dgm:cxn modelId="{2C0C7C2F-762B-4701-87B4-758D6625962E}" srcId="{C87F7C10-35F8-437F-922E-9955675524D7}" destId="{9E6A1F07-6BD5-433B-9B17-BBF12B2249EF}" srcOrd="5" destOrd="0" parTransId="{69450555-E91D-4374-8412-3094A40BAE60}" sibTransId="{1A11EAE1-DF17-48F7-A87F-6D2B55621120}"/>
    <dgm:cxn modelId="{E5BD93F0-3A05-45C0-A9A8-5D673207D8A3}" srcId="{7C3AED57-6880-45FA-BB63-E5CEA9C288B0}" destId="{CB30BFBB-4027-4D3C-B2E5-6C43A23E95A0}" srcOrd="0" destOrd="0" parTransId="{0999EE3B-00EB-4204-AF55-946A7A9242EB}" sibTransId="{80E108E7-DDE5-4F9A-852E-B564622174B6}"/>
    <dgm:cxn modelId="{4CBEE6BD-98C1-4874-9559-0D2F39D542B9}" srcId="{C87F7C10-35F8-437F-922E-9955675524D7}" destId="{57FBB18D-FF0E-4FA9-8D42-6FD331471496}" srcOrd="2" destOrd="0" parTransId="{4C3A73C2-3B0B-42D1-BED3-8D5223BF5BBC}" sibTransId="{565E898D-8A37-4145-9986-517A3483CE71}"/>
    <dgm:cxn modelId="{DFDE8BF6-1C89-48C0-9F76-A0C9191D02BE}" srcId="{33601FA5-1DB4-47A8-812D-479A1DA8FC68}" destId="{EF60289A-1333-4AF0-95F7-A494078A67A0}" srcOrd="0" destOrd="0" parTransId="{E2AE6B92-99A1-476D-865A-ABB0D1A4EE99}" sibTransId="{EAF87548-EAED-49F6-BED1-D19941C5612E}"/>
    <dgm:cxn modelId="{45DE0DA8-B64E-413F-A832-E3570502E0D1}" type="presOf" srcId="{57FBB18D-FF0E-4FA9-8D42-6FD331471496}" destId="{EEC45466-F425-4F06-9762-EC63D9F08017}" srcOrd="0" destOrd="0" presId="urn:microsoft.com/office/officeart/2005/8/layout/chevron2"/>
    <dgm:cxn modelId="{B454D569-010C-43C8-807E-1AE03066A34F}" srcId="{9E6A1F07-6BD5-433B-9B17-BBF12B2249EF}" destId="{C3B084D2-F1C6-4C59-BCB4-E4862EE6850E}" srcOrd="0" destOrd="0" parTransId="{C9E35634-B240-4E01-8F59-861022EF438D}" sibTransId="{FB5E490A-E299-499E-9FC2-4913B732044C}"/>
    <dgm:cxn modelId="{CB607D3B-6557-40F3-BAF3-C3CA859B6068}" type="presOf" srcId="{9E6A1F07-6BD5-433B-9B17-BBF12B2249EF}" destId="{EED73C01-388C-4508-A24E-51122445EC6A}" srcOrd="0" destOrd="0" presId="urn:microsoft.com/office/officeart/2005/8/layout/chevron2"/>
    <dgm:cxn modelId="{F1DCA966-5649-4606-A090-579A474D64E5}" srcId="{1C0127ED-F59A-4BDF-B6F5-383D94801FAC}" destId="{8059324E-9F8C-46B7-8F2C-540AC7518638}" srcOrd="0" destOrd="0" parTransId="{7AB1818D-CE02-481E-8AFC-7929AB6B8A1F}" sibTransId="{76D62AA7-6169-4C69-9794-01A59A3EE5BF}"/>
    <dgm:cxn modelId="{3FE11A6E-E203-494A-9C6A-858A745E7B4F}" srcId="{BB837B01-6226-436C-9CE9-4879CCCECA7E}" destId="{EC709C89-EDA6-40EF-845E-9421D79A68E4}" srcOrd="0" destOrd="0" parTransId="{96267836-BD27-4859-9B78-0643AA8AB0EB}" sibTransId="{BFCDF9F1-374D-47FC-9D91-58281DD241AE}"/>
    <dgm:cxn modelId="{B88C6A0C-19E4-49F1-A4EF-A2BFAEB46A7A}" type="presOf" srcId="{EF60289A-1333-4AF0-95F7-A494078A67A0}" destId="{62A7E68A-A1E2-4170-81B0-BFC58D9A33DC}" srcOrd="0" destOrd="0" presId="urn:microsoft.com/office/officeart/2005/8/layout/chevron2"/>
    <dgm:cxn modelId="{98F9D3F9-DDF1-405D-A968-6685D3BC10E5}" srcId="{C87F7C10-35F8-437F-922E-9955675524D7}" destId="{88C469E2-6C7F-4F57-9717-6676188B8809}" srcOrd="3" destOrd="0" parTransId="{2156B475-5D35-428B-920B-C6C544306BCB}" sibTransId="{772DF91A-B4C9-4C15-90F3-FBE2DB752FCD}"/>
    <dgm:cxn modelId="{CB8FB3B3-4B04-40BD-889B-EF9B8D614689}" srcId="{57FBB18D-FF0E-4FA9-8D42-6FD331471496}" destId="{8912E26C-7191-411B-B0F8-FFBA249D4D65}" srcOrd="0" destOrd="0" parTransId="{EAD280E0-AF05-4756-9D5A-3F36163FEA39}" sibTransId="{513E86FC-BF90-4E13-95EB-6EDEB1444F8B}"/>
    <dgm:cxn modelId="{476E1BB1-EEE0-481C-A911-5A12B28D39F9}" type="presOf" srcId="{1C0127ED-F59A-4BDF-B6F5-383D94801FAC}" destId="{AACF5B9A-4C77-47D4-880B-CCC7AEFEDA7B}" srcOrd="0" destOrd="0" presId="urn:microsoft.com/office/officeart/2005/8/layout/chevron2"/>
    <dgm:cxn modelId="{712B1FE5-93BE-4DD7-809D-D6BFDB73F219}" srcId="{C87F7C10-35F8-437F-922E-9955675524D7}" destId="{1C0127ED-F59A-4BDF-B6F5-383D94801FAC}" srcOrd="1" destOrd="0" parTransId="{E62B49C3-9710-4212-BB27-46AF35C3487A}" sibTransId="{94A287EA-898A-4607-8FA8-945932D72ABD}"/>
    <dgm:cxn modelId="{EC6A7F3D-23D5-4245-83A6-A08084BFF923}" type="presOf" srcId="{3BBE691B-B9D8-43CB-9E11-1FAB07E082DE}" destId="{F78F4D93-599F-48E4-A36C-0B98C9A082E7}" srcOrd="0" destOrd="0" presId="urn:microsoft.com/office/officeart/2005/8/layout/chevron2"/>
    <dgm:cxn modelId="{AF56EE88-4912-4654-97BA-6E34590B6481}" type="presOf" srcId="{EC709C89-EDA6-40EF-845E-9421D79A68E4}" destId="{068459EC-0180-4354-BEF6-AD5A50B5C7C5}" srcOrd="0" destOrd="0" presId="urn:microsoft.com/office/officeart/2005/8/layout/chevron2"/>
    <dgm:cxn modelId="{B3F23DF9-7400-4548-B9E0-E0CCEC383A15}" srcId="{C87F7C10-35F8-437F-922E-9955675524D7}" destId="{E47F9488-F7C8-4898-82E4-1D62539CD12C}" srcOrd="8" destOrd="0" parTransId="{2CCA1189-5615-40E4-90CE-2EAF4529AAF1}" sibTransId="{EF066337-E1CB-4D61-A497-50DC4F904ABF}"/>
    <dgm:cxn modelId="{C4700AC5-F199-4CA8-9AC9-EA8A6CDBF2BE}" type="presOf" srcId="{8059324E-9F8C-46B7-8F2C-540AC7518638}" destId="{2F4D6551-BEA3-4B41-BAB6-61ED5213272D}" srcOrd="0" destOrd="0" presId="urn:microsoft.com/office/officeart/2005/8/layout/chevron2"/>
    <dgm:cxn modelId="{FDA711CD-03FE-4899-B9D9-FDAFF2CB46F8}" type="presOf" srcId="{8912E26C-7191-411B-B0F8-FFBA249D4D65}" destId="{229F9F06-BE4F-4C65-8834-7EF0C9FE7649}" srcOrd="0" destOrd="0" presId="urn:microsoft.com/office/officeart/2005/8/layout/chevron2"/>
    <dgm:cxn modelId="{4E9B9F64-3DFE-4A27-A245-5B5B02976636}" type="presOf" srcId="{C3B084D2-F1C6-4C59-BCB4-E4862EE6850E}" destId="{880BACAB-DCDC-4DC2-946B-9C8F37EE401B}" srcOrd="0" destOrd="0" presId="urn:microsoft.com/office/officeart/2005/8/layout/chevron2"/>
    <dgm:cxn modelId="{9CF1CE40-7843-4A19-985B-233D6AFCA977}" type="presOf" srcId="{77DA5A38-BB60-42B1-979E-27EA651ACE77}" destId="{3B74137E-EB6C-46FE-ABD2-720D39F2A1D6}" srcOrd="0" destOrd="0" presId="urn:microsoft.com/office/officeart/2005/8/layout/chevron2"/>
    <dgm:cxn modelId="{6F1556EE-86D6-450F-BBCA-B34A8FF4E762}" type="presOf" srcId="{33601FA5-1DB4-47A8-812D-479A1DA8FC68}" destId="{87D0E5ED-BD46-4B0C-A92C-1469F67EFDD8}" srcOrd="0" destOrd="0" presId="urn:microsoft.com/office/officeart/2005/8/layout/chevron2"/>
    <dgm:cxn modelId="{4159AEA7-6002-4354-8115-29142424F3DF}" type="presParOf" srcId="{54A6B553-73C9-45DD-B893-40CFA51C8FF4}" destId="{C1F16C71-56ED-47EE-9A45-1297DAD0E40C}" srcOrd="0" destOrd="0" presId="urn:microsoft.com/office/officeart/2005/8/layout/chevron2"/>
    <dgm:cxn modelId="{0A3B7382-B56C-4B1E-BE5C-D4EDE83C1B92}" type="presParOf" srcId="{C1F16C71-56ED-47EE-9A45-1297DAD0E40C}" destId="{87D0E5ED-BD46-4B0C-A92C-1469F67EFDD8}" srcOrd="0" destOrd="0" presId="urn:microsoft.com/office/officeart/2005/8/layout/chevron2"/>
    <dgm:cxn modelId="{EDACCE90-7F3B-481A-AA19-CFAC2A86CFDB}" type="presParOf" srcId="{C1F16C71-56ED-47EE-9A45-1297DAD0E40C}" destId="{62A7E68A-A1E2-4170-81B0-BFC58D9A33DC}" srcOrd="1" destOrd="0" presId="urn:microsoft.com/office/officeart/2005/8/layout/chevron2"/>
    <dgm:cxn modelId="{AA5E2D42-A044-4E4D-9590-28E0F6BBB496}" type="presParOf" srcId="{54A6B553-73C9-45DD-B893-40CFA51C8FF4}" destId="{3D8CA516-E00A-4922-A731-EC250898DC4E}" srcOrd="1" destOrd="0" presId="urn:microsoft.com/office/officeart/2005/8/layout/chevron2"/>
    <dgm:cxn modelId="{81BF2DF0-BE7E-4141-A333-CF59E3F01413}" type="presParOf" srcId="{54A6B553-73C9-45DD-B893-40CFA51C8FF4}" destId="{2F5AE847-575F-4D02-B8EB-66C4E7760001}" srcOrd="2" destOrd="0" presId="urn:microsoft.com/office/officeart/2005/8/layout/chevron2"/>
    <dgm:cxn modelId="{0E33E27F-291B-4262-ACFE-290C92AC2FC7}" type="presParOf" srcId="{2F5AE847-575F-4D02-B8EB-66C4E7760001}" destId="{AACF5B9A-4C77-47D4-880B-CCC7AEFEDA7B}" srcOrd="0" destOrd="0" presId="urn:microsoft.com/office/officeart/2005/8/layout/chevron2"/>
    <dgm:cxn modelId="{FB7E373D-43FB-4D5C-A26A-FECD2611D5FF}" type="presParOf" srcId="{2F5AE847-575F-4D02-B8EB-66C4E7760001}" destId="{2F4D6551-BEA3-4B41-BAB6-61ED5213272D}" srcOrd="1" destOrd="0" presId="urn:microsoft.com/office/officeart/2005/8/layout/chevron2"/>
    <dgm:cxn modelId="{1C41E889-A9C2-4D39-B991-D622181D92A9}" type="presParOf" srcId="{54A6B553-73C9-45DD-B893-40CFA51C8FF4}" destId="{E774CB6E-F474-451F-96CC-1E57292C8E7F}" srcOrd="3" destOrd="0" presId="urn:microsoft.com/office/officeart/2005/8/layout/chevron2"/>
    <dgm:cxn modelId="{3DD6A0B3-DF12-4BC4-BD56-10BA35082AB7}" type="presParOf" srcId="{54A6B553-73C9-45DD-B893-40CFA51C8FF4}" destId="{71D505C6-DF07-41C6-B71F-51E8277E52E9}" srcOrd="4" destOrd="0" presId="urn:microsoft.com/office/officeart/2005/8/layout/chevron2"/>
    <dgm:cxn modelId="{79B26564-CD4E-4B78-873D-11D3DAC7213D}" type="presParOf" srcId="{71D505C6-DF07-41C6-B71F-51E8277E52E9}" destId="{EEC45466-F425-4F06-9762-EC63D9F08017}" srcOrd="0" destOrd="0" presId="urn:microsoft.com/office/officeart/2005/8/layout/chevron2"/>
    <dgm:cxn modelId="{D88F8CF9-84E1-426E-B5F3-D67B71573193}" type="presParOf" srcId="{71D505C6-DF07-41C6-B71F-51E8277E52E9}" destId="{229F9F06-BE4F-4C65-8834-7EF0C9FE7649}" srcOrd="1" destOrd="0" presId="urn:microsoft.com/office/officeart/2005/8/layout/chevron2"/>
    <dgm:cxn modelId="{506105F3-DE11-4C25-9092-8A8C1B43EB34}" type="presParOf" srcId="{54A6B553-73C9-45DD-B893-40CFA51C8FF4}" destId="{334691E8-882F-418D-B328-8E687890C919}" srcOrd="5" destOrd="0" presId="urn:microsoft.com/office/officeart/2005/8/layout/chevron2"/>
    <dgm:cxn modelId="{AEF74A15-E51C-4DA4-A813-4A0898136734}" type="presParOf" srcId="{54A6B553-73C9-45DD-B893-40CFA51C8FF4}" destId="{08463D54-CA70-4806-AEFA-FFF5F8E77B2E}" srcOrd="6" destOrd="0" presId="urn:microsoft.com/office/officeart/2005/8/layout/chevron2"/>
    <dgm:cxn modelId="{1BBDD506-DC31-4318-A131-6A96188A6503}" type="presParOf" srcId="{08463D54-CA70-4806-AEFA-FFF5F8E77B2E}" destId="{0609BAB8-A024-48F8-8F9B-280585AD51D8}" srcOrd="0" destOrd="0" presId="urn:microsoft.com/office/officeart/2005/8/layout/chevron2"/>
    <dgm:cxn modelId="{5C4D83C3-1B2B-4FB1-8F4B-6E38D66FF909}" type="presParOf" srcId="{08463D54-CA70-4806-AEFA-FFF5F8E77B2E}" destId="{00804C66-02BB-42AC-819E-BB3B0723BC0C}" srcOrd="1" destOrd="0" presId="urn:microsoft.com/office/officeart/2005/8/layout/chevron2"/>
    <dgm:cxn modelId="{9EB3EA3A-F72F-478C-9D4E-75A9106C921D}" type="presParOf" srcId="{54A6B553-73C9-45DD-B893-40CFA51C8FF4}" destId="{95422D3A-DA47-4A6B-97A7-0820B2BC2C0E}" srcOrd="7" destOrd="0" presId="urn:microsoft.com/office/officeart/2005/8/layout/chevron2"/>
    <dgm:cxn modelId="{4B92E3EC-7A31-4F73-837B-50A6374AB74E}" type="presParOf" srcId="{54A6B553-73C9-45DD-B893-40CFA51C8FF4}" destId="{5B81055D-4272-4FFC-96CD-1045A28D131D}" srcOrd="8" destOrd="0" presId="urn:microsoft.com/office/officeart/2005/8/layout/chevron2"/>
    <dgm:cxn modelId="{33367679-F1BF-4170-8E77-FDD837C7481D}" type="presParOf" srcId="{5B81055D-4272-4FFC-96CD-1045A28D131D}" destId="{3B74137E-EB6C-46FE-ABD2-720D39F2A1D6}" srcOrd="0" destOrd="0" presId="urn:microsoft.com/office/officeart/2005/8/layout/chevron2"/>
    <dgm:cxn modelId="{F7168736-68EB-4B25-A29F-4FD77A6D5996}" type="presParOf" srcId="{5B81055D-4272-4FFC-96CD-1045A28D131D}" destId="{8E019D04-95C8-4EDB-BD88-5BBF59F261A6}" srcOrd="1" destOrd="0" presId="urn:microsoft.com/office/officeart/2005/8/layout/chevron2"/>
    <dgm:cxn modelId="{3F5CBE30-0CF2-4581-943E-DBE85847AE21}" type="presParOf" srcId="{54A6B553-73C9-45DD-B893-40CFA51C8FF4}" destId="{EC90D379-1C31-4721-84E6-6A577D36AC49}" srcOrd="9" destOrd="0" presId="urn:microsoft.com/office/officeart/2005/8/layout/chevron2"/>
    <dgm:cxn modelId="{D3542710-694F-4C16-A5F6-9BCD33D69E9F}" type="presParOf" srcId="{54A6B553-73C9-45DD-B893-40CFA51C8FF4}" destId="{4BCB8386-2AC7-4C66-8FB8-A8D106282FBA}" srcOrd="10" destOrd="0" presId="urn:microsoft.com/office/officeart/2005/8/layout/chevron2"/>
    <dgm:cxn modelId="{7A9357CD-B414-429E-9BC0-F8DD9C628678}" type="presParOf" srcId="{4BCB8386-2AC7-4C66-8FB8-A8D106282FBA}" destId="{EED73C01-388C-4508-A24E-51122445EC6A}" srcOrd="0" destOrd="0" presId="urn:microsoft.com/office/officeart/2005/8/layout/chevron2"/>
    <dgm:cxn modelId="{B87DC729-DB5A-4CC2-A42B-63A0C866EBCD}" type="presParOf" srcId="{4BCB8386-2AC7-4C66-8FB8-A8D106282FBA}" destId="{880BACAB-DCDC-4DC2-946B-9C8F37EE401B}" srcOrd="1" destOrd="0" presId="urn:microsoft.com/office/officeart/2005/8/layout/chevron2"/>
    <dgm:cxn modelId="{1C7277E4-08AF-4B30-89E9-5CC5921423C6}" type="presParOf" srcId="{54A6B553-73C9-45DD-B893-40CFA51C8FF4}" destId="{813C4A24-40C3-46FD-A158-9F9D28875CA0}" srcOrd="11" destOrd="0" presId="urn:microsoft.com/office/officeart/2005/8/layout/chevron2"/>
    <dgm:cxn modelId="{1A4F9310-DEC1-4CC7-ABD1-4DCE40874064}" type="presParOf" srcId="{54A6B553-73C9-45DD-B893-40CFA51C8FF4}" destId="{5A3CC4E9-0C63-44F0-AED5-9A0D4F4B7872}" srcOrd="12" destOrd="0" presId="urn:microsoft.com/office/officeart/2005/8/layout/chevron2"/>
    <dgm:cxn modelId="{889C10A2-C5D8-4D5D-9B56-5FD8163D77DC}" type="presParOf" srcId="{5A3CC4E9-0C63-44F0-AED5-9A0D4F4B7872}" destId="{03FE5230-7549-49D0-85E8-75ADAEC4FABD}" srcOrd="0" destOrd="0" presId="urn:microsoft.com/office/officeart/2005/8/layout/chevron2"/>
    <dgm:cxn modelId="{586B6D97-592E-4267-8358-169432C7B800}" type="presParOf" srcId="{5A3CC4E9-0C63-44F0-AED5-9A0D4F4B7872}" destId="{068459EC-0180-4354-BEF6-AD5A50B5C7C5}" srcOrd="1" destOrd="0" presId="urn:microsoft.com/office/officeart/2005/8/layout/chevron2"/>
    <dgm:cxn modelId="{E81D9F36-ACD2-46CB-9E88-E35ECCA2D3A0}" type="presParOf" srcId="{54A6B553-73C9-45DD-B893-40CFA51C8FF4}" destId="{7AF3901F-306F-485F-A13F-7DC82C3AE621}" srcOrd="13" destOrd="0" presId="urn:microsoft.com/office/officeart/2005/8/layout/chevron2"/>
    <dgm:cxn modelId="{5347E134-A58F-496C-A67E-E6CF8C942CCE}" type="presParOf" srcId="{54A6B553-73C9-45DD-B893-40CFA51C8FF4}" destId="{A3EB9BA5-FAAF-4218-AB3C-BC54904C9113}" srcOrd="14" destOrd="0" presId="urn:microsoft.com/office/officeart/2005/8/layout/chevron2"/>
    <dgm:cxn modelId="{187603F0-BEE9-449E-A394-196772375B71}" type="presParOf" srcId="{A3EB9BA5-FAAF-4218-AB3C-BC54904C9113}" destId="{BD62C7AB-492C-4917-BEA5-B7D142093A1F}" srcOrd="0" destOrd="0" presId="urn:microsoft.com/office/officeart/2005/8/layout/chevron2"/>
    <dgm:cxn modelId="{A7CB29E1-AC18-4520-8B2E-9DED208D96BC}" type="presParOf" srcId="{A3EB9BA5-FAAF-4218-AB3C-BC54904C9113}" destId="{9C0F869C-1494-4B3B-8163-9DB86DED038A}" srcOrd="1" destOrd="0" presId="urn:microsoft.com/office/officeart/2005/8/layout/chevron2"/>
    <dgm:cxn modelId="{5009BF70-AFD4-458C-BE65-C6A3E64816A2}" type="presParOf" srcId="{54A6B553-73C9-45DD-B893-40CFA51C8FF4}" destId="{6CC51CAF-1D98-41B6-867C-E58D9263B0C1}" srcOrd="15" destOrd="0" presId="urn:microsoft.com/office/officeart/2005/8/layout/chevron2"/>
    <dgm:cxn modelId="{7FCA0AB8-B974-4100-99C5-00388E65510E}" type="presParOf" srcId="{54A6B553-73C9-45DD-B893-40CFA51C8FF4}" destId="{2F07263E-8215-4CE1-97F5-D8DC4A6AF784}" srcOrd="16" destOrd="0" presId="urn:microsoft.com/office/officeart/2005/8/layout/chevron2"/>
    <dgm:cxn modelId="{B2D871AD-7AF8-424C-9A3D-63BDC3488EA6}" type="presParOf" srcId="{2F07263E-8215-4CE1-97F5-D8DC4A6AF784}" destId="{844FE7E8-F466-4665-AFB7-63ED47BD7932}" srcOrd="0" destOrd="0" presId="urn:microsoft.com/office/officeart/2005/8/layout/chevron2"/>
    <dgm:cxn modelId="{1CC19197-1502-41C9-BDB1-BFD1F1C1D73A}" type="presParOf" srcId="{2F07263E-8215-4CE1-97F5-D8DC4A6AF784}" destId="{F78F4D93-599F-48E4-A36C-0B98C9A082E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7AFA58-538A-4E5F-B732-CE00D4547F8C}" type="doc">
      <dgm:prSet loTypeId="urn:microsoft.com/office/officeart/2005/8/layout/vList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C3605A92-8845-4900-AF68-1F10B869044D}">
      <dgm:prSet phldrT="[Текст]" custT="1"/>
      <dgm:spPr/>
      <dgm:t>
        <a:bodyPr/>
        <a:lstStyle/>
        <a:p>
          <a:r>
            <a:rPr lang="ru-RU" sz="2000" b="1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Кормовые антибиотики – </a:t>
          </a:r>
          <a:r>
            <a:rPr lang="ru-RU" sz="2000" b="1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100%</a:t>
          </a:r>
          <a:endParaRPr lang="ru-RU" sz="2000" dirty="0">
            <a:solidFill>
              <a:srgbClr val="CC0066"/>
            </a:solidFill>
          </a:endParaRPr>
        </a:p>
      </dgm:t>
    </dgm:pt>
    <dgm:pt modelId="{FD349AFB-2E1C-4A59-B432-F239DC405256}" type="parTrans" cxnId="{EB909707-75C7-4A17-8E7B-E2C9E00D7A7F}">
      <dgm:prSet/>
      <dgm:spPr/>
      <dgm:t>
        <a:bodyPr/>
        <a:lstStyle/>
        <a:p>
          <a:endParaRPr lang="ru-RU"/>
        </a:p>
      </dgm:t>
    </dgm:pt>
    <dgm:pt modelId="{3E1A8794-2107-4286-B09D-F34D9D9FA93E}" type="sibTrans" cxnId="{EB909707-75C7-4A17-8E7B-E2C9E00D7A7F}">
      <dgm:prSet/>
      <dgm:spPr/>
      <dgm:t>
        <a:bodyPr/>
        <a:lstStyle/>
        <a:p>
          <a:endParaRPr lang="ru-RU"/>
        </a:p>
      </dgm:t>
    </dgm:pt>
    <dgm:pt modelId="{A505DE14-C45D-465E-90C5-A9125068BC7B}">
      <dgm:prSet phldrT="[Текст]" custT="1"/>
      <dgm:spPr/>
      <dgm:t>
        <a:bodyPr/>
        <a:lstStyle/>
        <a:p>
          <a:r>
            <a:rPr lang="ru-RU" sz="2000" b="1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Микро- и макроэлементы – </a:t>
          </a:r>
          <a:r>
            <a:rPr lang="ru-RU" sz="2000" b="1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50%</a:t>
          </a:r>
          <a:endParaRPr lang="ru-RU" sz="2000" dirty="0">
            <a:solidFill>
              <a:srgbClr val="CC0066"/>
            </a:solidFill>
          </a:endParaRPr>
        </a:p>
      </dgm:t>
    </dgm:pt>
    <dgm:pt modelId="{1DDF0D6D-DA9A-4EA7-9B64-365665E56737}" type="parTrans" cxnId="{DB592FDD-12A0-490B-B3EB-4385EDE0DE8A}">
      <dgm:prSet/>
      <dgm:spPr/>
      <dgm:t>
        <a:bodyPr/>
        <a:lstStyle/>
        <a:p>
          <a:endParaRPr lang="ru-RU"/>
        </a:p>
      </dgm:t>
    </dgm:pt>
    <dgm:pt modelId="{9D354372-FB27-4F67-A06B-F1D2F1FF1FFF}" type="sibTrans" cxnId="{DB592FDD-12A0-490B-B3EB-4385EDE0DE8A}">
      <dgm:prSet/>
      <dgm:spPr/>
      <dgm:t>
        <a:bodyPr/>
        <a:lstStyle/>
        <a:p>
          <a:endParaRPr lang="ru-RU"/>
        </a:p>
      </dgm:t>
    </dgm:pt>
    <dgm:pt modelId="{56139824-0AFB-4570-ACE8-6C4CDD1DBB86}">
      <dgm:prSet custT="1"/>
      <dgm:spPr/>
      <dgm:t>
        <a:bodyPr/>
        <a:lstStyle/>
        <a:p>
          <a:r>
            <a:rPr lang="ru-RU" sz="2000" b="1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Антибиотики для лечения молодняка при желудочно-кишечных болезнях – </a:t>
          </a:r>
          <a:r>
            <a:rPr lang="ru-RU" sz="2000" b="1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50%</a:t>
          </a:r>
          <a:endParaRPr lang="ru-RU" sz="2000" dirty="0">
            <a:solidFill>
              <a:srgbClr val="CC0066"/>
            </a:solidFill>
          </a:endParaRPr>
        </a:p>
      </dgm:t>
    </dgm:pt>
    <dgm:pt modelId="{5759C1B9-5FA2-4177-A90F-DCB790D1B8B6}" type="parTrans" cxnId="{04020B4A-3575-4DAD-8A3A-69CFA3879DE3}">
      <dgm:prSet/>
      <dgm:spPr/>
      <dgm:t>
        <a:bodyPr/>
        <a:lstStyle/>
        <a:p>
          <a:endParaRPr lang="ru-RU"/>
        </a:p>
      </dgm:t>
    </dgm:pt>
    <dgm:pt modelId="{C6D8184A-3CEF-4867-9D00-2A166B1CF3A9}" type="sibTrans" cxnId="{04020B4A-3575-4DAD-8A3A-69CFA3879DE3}">
      <dgm:prSet/>
      <dgm:spPr/>
      <dgm:t>
        <a:bodyPr/>
        <a:lstStyle/>
        <a:p>
          <a:endParaRPr lang="ru-RU"/>
        </a:p>
      </dgm:t>
    </dgm:pt>
    <dgm:pt modelId="{3EFBFCB7-4BFB-4E2E-BCB4-303B98F96B08}">
      <dgm:prSet custT="1"/>
      <dgm:spPr/>
      <dgm:t>
        <a:bodyPr/>
        <a:lstStyle/>
        <a:p>
          <a:r>
            <a:rPr lang="ru-RU" sz="2000" b="1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Витамины группы В – </a:t>
          </a:r>
          <a:r>
            <a:rPr lang="ru-RU" sz="2000" b="1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100%</a:t>
          </a:r>
          <a:endParaRPr lang="ru-RU" sz="2000" dirty="0">
            <a:solidFill>
              <a:srgbClr val="CC0066"/>
            </a:solidFill>
          </a:endParaRPr>
        </a:p>
      </dgm:t>
    </dgm:pt>
    <dgm:pt modelId="{99A1FF3E-E2DB-43A7-B30A-C32DF1DFB51D}" type="parTrans" cxnId="{AB5AC17C-AF32-43B9-BA5A-C86BA53FFA6D}">
      <dgm:prSet/>
      <dgm:spPr/>
      <dgm:t>
        <a:bodyPr/>
        <a:lstStyle/>
        <a:p>
          <a:endParaRPr lang="ru-RU"/>
        </a:p>
      </dgm:t>
    </dgm:pt>
    <dgm:pt modelId="{1BCEAEF2-C726-4BAE-8D1D-36F44D24952B}" type="sibTrans" cxnId="{AB5AC17C-AF32-43B9-BA5A-C86BA53FFA6D}">
      <dgm:prSet/>
      <dgm:spPr/>
      <dgm:t>
        <a:bodyPr/>
        <a:lstStyle/>
        <a:p>
          <a:endParaRPr lang="ru-RU"/>
        </a:p>
      </dgm:t>
    </dgm:pt>
    <dgm:pt modelId="{148592B5-4286-4000-903B-CAAC17D75846}">
      <dgm:prSet custT="1"/>
      <dgm:spPr/>
      <dgm:t>
        <a:bodyPr/>
        <a:lstStyle/>
        <a:p>
          <a:r>
            <a:rPr lang="ru-RU" sz="2000" b="1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Ферменты – </a:t>
          </a:r>
          <a:r>
            <a:rPr lang="ru-RU" sz="2000" b="1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60%</a:t>
          </a:r>
          <a:endParaRPr lang="ru-RU" sz="2000" dirty="0">
            <a:solidFill>
              <a:srgbClr val="CC0066"/>
            </a:solidFill>
          </a:endParaRPr>
        </a:p>
      </dgm:t>
    </dgm:pt>
    <dgm:pt modelId="{20458160-B134-4B6F-AA3F-ABC72DDAAE70}" type="parTrans" cxnId="{150874A0-46DC-4A4B-B674-BF0C92E2E71D}">
      <dgm:prSet/>
      <dgm:spPr/>
      <dgm:t>
        <a:bodyPr/>
        <a:lstStyle/>
        <a:p>
          <a:endParaRPr lang="ru-RU"/>
        </a:p>
      </dgm:t>
    </dgm:pt>
    <dgm:pt modelId="{05B18304-C099-4D8C-B46F-96BE991AF603}" type="sibTrans" cxnId="{150874A0-46DC-4A4B-B674-BF0C92E2E71D}">
      <dgm:prSet/>
      <dgm:spPr/>
      <dgm:t>
        <a:bodyPr/>
        <a:lstStyle/>
        <a:p>
          <a:endParaRPr lang="ru-RU"/>
        </a:p>
      </dgm:t>
    </dgm:pt>
    <dgm:pt modelId="{C9AB1073-AF52-4AC7-AEE2-20767819F58A}">
      <dgm:prSet custT="1"/>
      <dgm:spPr/>
      <dgm:t>
        <a:bodyPr/>
        <a:lstStyle/>
        <a:p>
          <a:r>
            <a:rPr lang="ru-RU" sz="2000" b="1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Аминокислоты – </a:t>
          </a:r>
          <a:r>
            <a:rPr lang="ru-RU" sz="2000" b="1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30%</a:t>
          </a:r>
          <a:endParaRPr lang="ru-RU" sz="2000" dirty="0">
            <a:solidFill>
              <a:srgbClr val="CC0066"/>
            </a:solidFill>
          </a:endParaRPr>
        </a:p>
      </dgm:t>
    </dgm:pt>
    <dgm:pt modelId="{B19C8D1A-596C-49B9-A447-015A5CB3D0FF}" type="parTrans" cxnId="{3FFBA477-9FDC-4932-A0BA-220B421BF80C}">
      <dgm:prSet/>
      <dgm:spPr/>
      <dgm:t>
        <a:bodyPr/>
        <a:lstStyle/>
        <a:p>
          <a:endParaRPr lang="ru-RU"/>
        </a:p>
      </dgm:t>
    </dgm:pt>
    <dgm:pt modelId="{25B812F4-39D1-4DC3-B1CF-A0DE8086A65E}" type="sibTrans" cxnId="{3FFBA477-9FDC-4932-A0BA-220B421BF80C}">
      <dgm:prSet/>
      <dgm:spPr/>
      <dgm:t>
        <a:bodyPr/>
        <a:lstStyle/>
        <a:p>
          <a:endParaRPr lang="ru-RU"/>
        </a:p>
      </dgm:t>
    </dgm:pt>
    <dgm:pt modelId="{444C4A91-D732-4632-999C-9602D0926FCC}">
      <dgm:prSet custT="1"/>
      <dgm:spPr/>
      <dgm:t>
        <a:bodyPr/>
        <a:lstStyle/>
        <a:p>
          <a:r>
            <a:rPr lang="ru-RU" sz="2000" b="1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Белки – </a:t>
          </a:r>
          <a:r>
            <a:rPr lang="ru-RU" sz="2000" b="1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30%</a:t>
          </a:r>
          <a:endParaRPr lang="ru-RU" sz="2000" dirty="0">
            <a:solidFill>
              <a:srgbClr val="CC0066"/>
            </a:solidFill>
          </a:endParaRPr>
        </a:p>
      </dgm:t>
    </dgm:pt>
    <dgm:pt modelId="{16499179-4E7C-49AA-9935-76931070A6AF}" type="parTrans" cxnId="{EE4B023F-5C78-4B7B-A590-6DD3B2E34522}">
      <dgm:prSet/>
      <dgm:spPr/>
      <dgm:t>
        <a:bodyPr/>
        <a:lstStyle/>
        <a:p>
          <a:endParaRPr lang="ru-RU"/>
        </a:p>
      </dgm:t>
    </dgm:pt>
    <dgm:pt modelId="{FCE69D9D-7A79-4AFD-86CB-5EF8CAF1EE9E}" type="sibTrans" cxnId="{EE4B023F-5C78-4B7B-A590-6DD3B2E34522}">
      <dgm:prSet/>
      <dgm:spPr/>
      <dgm:t>
        <a:bodyPr/>
        <a:lstStyle/>
        <a:p>
          <a:endParaRPr lang="ru-RU"/>
        </a:p>
      </dgm:t>
    </dgm:pt>
    <dgm:pt modelId="{05D5A4DF-7699-4E1A-844F-7CC34146A0DE}" type="pres">
      <dgm:prSet presAssocID="{2B7AFA58-538A-4E5F-B732-CE00D4547F8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6EC4059-9891-4B04-8804-6B4992E853F6}" type="pres">
      <dgm:prSet presAssocID="{C3605A92-8845-4900-AF68-1F10B869044D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DAF103D-2B2B-40B7-96B8-9A9A573AEDFE}" type="pres">
      <dgm:prSet presAssocID="{3E1A8794-2107-4286-B09D-F34D9D9FA93E}" presName="spacer" presStyleCnt="0"/>
      <dgm:spPr/>
      <dgm:t>
        <a:bodyPr/>
        <a:lstStyle/>
        <a:p>
          <a:endParaRPr lang="ru-RU"/>
        </a:p>
      </dgm:t>
    </dgm:pt>
    <dgm:pt modelId="{C23972DB-BE6D-4827-8DF0-B778CA223F8C}" type="pres">
      <dgm:prSet presAssocID="{56139824-0AFB-4570-ACE8-6C4CDD1DBB86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763949-BBAF-46BF-AC49-10FA42666739}" type="pres">
      <dgm:prSet presAssocID="{C6D8184A-3CEF-4867-9D00-2A166B1CF3A9}" presName="spacer" presStyleCnt="0"/>
      <dgm:spPr/>
      <dgm:t>
        <a:bodyPr/>
        <a:lstStyle/>
        <a:p>
          <a:endParaRPr lang="ru-RU"/>
        </a:p>
      </dgm:t>
    </dgm:pt>
    <dgm:pt modelId="{ED6B3A80-4AF0-486B-AAB6-FE078D457B1C}" type="pres">
      <dgm:prSet presAssocID="{3EFBFCB7-4BFB-4E2E-BCB4-303B98F96B08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9EE9C3F-9BA2-4B46-AAB5-6A4A60DEE8E9}" type="pres">
      <dgm:prSet presAssocID="{1BCEAEF2-C726-4BAE-8D1D-36F44D24952B}" presName="spacer" presStyleCnt="0"/>
      <dgm:spPr/>
      <dgm:t>
        <a:bodyPr/>
        <a:lstStyle/>
        <a:p>
          <a:endParaRPr lang="ru-RU"/>
        </a:p>
      </dgm:t>
    </dgm:pt>
    <dgm:pt modelId="{43A2907B-92E2-4C31-8B04-C872455653CC}" type="pres">
      <dgm:prSet presAssocID="{148592B5-4286-4000-903B-CAAC17D7584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3550AC-6C36-4057-B9B7-1635B39F4392}" type="pres">
      <dgm:prSet presAssocID="{05B18304-C099-4D8C-B46F-96BE991AF603}" presName="spacer" presStyleCnt="0"/>
      <dgm:spPr/>
      <dgm:t>
        <a:bodyPr/>
        <a:lstStyle/>
        <a:p>
          <a:endParaRPr lang="ru-RU"/>
        </a:p>
      </dgm:t>
    </dgm:pt>
    <dgm:pt modelId="{4C0A6E99-85D0-429D-8411-E24AE02E1286}" type="pres">
      <dgm:prSet presAssocID="{C9AB1073-AF52-4AC7-AEE2-20767819F58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8832FA-FFC0-41D5-92B8-963766093EBD}" type="pres">
      <dgm:prSet presAssocID="{25B812F4-39D1-4DC3-B1CF-A0DE8086A65E}" presName="spacer" presStyleCnt="0"/>
      <dgm:spPr/>
      <dgm:t>
        <a:bodyPr/>
        <a:lstStyle/>
        <a:p>
          <a:endParaRPr lang="ru-RU"/>
        </a:p>
      </dgm:t>
    </dgm:pt>
    <dgm:pt modelId="{7A951344-2914-492B-9E33-0DEEAC25343C}" type="pres">
      <dgm:prSet presAssocID="{444C4A91-D732-4632-999C-9602D0926FCC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8761DB-9AAE-49BF-88EA-48519070E7D0}" type="pres">
      <dgm:prSet presAssocID="{FCE69D9D-7A79-4AFD-86CB-5EF8CAF1EE9E}" presName="spacer" presStyleCnt="0"/>
      <dgm:spPr/>
      <dgm:t>
        <a:bodyPr/>
        <a:lstStyle/>
        <a:p>
          <a:endParaRPr lang="ru-RU"/>
        </a:p>
      </dgm:t>
    </dgm:pt>
    <dgm:pt modelId="{579B2CA2-CDF8-4184-80A3-4AC7BFAE6176}" type="pres">
      <dgm:prSet presAssocID="{A505DE14-C45D-465E-90C5-A9125068BC7B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D23FD1C-B712-42F8-913E-00B52B8CD474}" type="presOf" srcId="{C9AB1073-AF52-4AC7-AEE2-20767819F58A}" destId="{4C0A6E99-85D0-429D-8411-E24AE02E1286}" srcOrd="0" destOrd="0" presId="urn:microsoft.com/office/officeart/2005/8/layout/vList2"/>
    <dgm:cxn modelId="{82B7F46A-C0BC-401F-B9BA-D7220D4FBD14}" type="presOf" srcId="{148592B5-4286-4000-903B-CAAC17D75846}" destId="{43A2907B-92E2-4C31-8B04-C872455653CC}" srcOrd="0" destOrd="0" presId="urn:microsoft.com/office/officeart/2005/8/layout/vList2"/>
    <dgm:cxn modelId="{B9A30F48-173F-4DCC-B27E-F0C0DF35472F}" type="presOf" srcId="{2B7AFA58-538A-4E5F-B732-CE00D4547F8C}" destId="{05D5A4DF-7699-4E1A-844F-7CC34146A0DE}" srcOrd="0" destOrd="0" presId="urn:microsoft.com/office/officeart/2005/8/layout/vList2"/>
    <dgm:cxn modelId="{AB5AC17C-AF32-43B9-BA5A-C86BA53FFA6D}" srcId="{2B7AFA58-538A-4E5F-B732-CE00D4547F8C}" destId="{3EFBFCB7-4BFB-4E2E-BCB4-303B98F96B08}" srcOrd="2" destOrd="0" parTransId="{99A1FF3E-E2DB-43A7-B30A-C32DF1DFB51D}" sibTransId="{1BCEAEF2-C726-4BAE-8D1D-36F44D24952B}"/>
    <dgm:cxn modelId="{FCD658E6-5A97-4D5D-B54D-4A2E084BADCC}" type="presOf" srcId="{3EFBFCB7-4BFB-4E2E-BCB4-303B98F96B08}" destId="{ED6B3A80-4AF0-486B-AAB6-FE078D457B1C}" srcOrd="0" destOrd="0" presId="urn:microsoft.com/office/officeart/2005/8/layout/vList2"/>
    <dgm:cxn modelId="{DB592FDD-12A0-490B-B3EB-4385EDE0DE8A}" srcId="{2B7AFA58-538A-4E5F-B732-CE00D4547F8C}" destId="{A505DE14-C45D-465E-90C5-A9125068BC7B}" srcOrd="6" destOrd="0" parTransId="{1DDF0D6D-DA9A-4EA7-9B64-365665E56737}" sibTransId="{9D354372-FB27-4F67-A06B-F1D2F1FF1FFF}"/>
    <dgm:cxn modelId="{787E5EB5-E362-44AD-B69B-03672296F94E}" type="presOf" srcId="{56139824-0AFB-4570-ACE8-6C4CDD1DBB86}" destId="{C23972DB-BE6D-4827-8DF0-B778CA223F8C}" srcOrd="0" destOrd="0" presId="urn:microsoft.com/office/officeart/2005/8/layout/vList2"/>
    <dgm:cxn modelId="{277A5EF3-BA41-498C-A9C6-C1E751DD5557}" type="presOf" srcId="{A505DE14-C45D-465E-90C5-A9125068BC7B}" destId="{579B2CA2-CDF8-4184-80A3-4AC7BFAE6176}" srcOrd="0" destOrd="0" presId="urn:microsoft.com/office/officeart/2005/8/layout/vList2"/>
    <dgm:cxn modelId="{3FFBA477-9FDC-4932-A0BA-220B421BF80C}" srcId="{2B7AFA58-538A-4E5F-B732-CE00D4547F8C}" destId="{C9AB1073-AF52-4AC7-AEE2-20767819F58A}" srcOrd="4" destOrd="0" parTransId="{B19C8D1A-596C-49B9-A447-015A5CB3D0FF}" sibTransId="{25B812F4-39D1-4DC3-B1CF-A0DE8086A65E}"/>
    <dgm:cxn modelId="{EE4B023F-5C78-4B7B-A590-6DD3B2E34522}" srcId="{2B7AFA58-538A-4E5F-B732-CE00D4547F8C}" destId="{444C4A91-D732-4632-999C-9602D0926FCC}" srcOrd="5" destOrd="0" parTransId="{16499179-4E7C-49AA-9935-76931070A6AF}" sibTransId="{FCE69D9D-7A79-4AFD-86CB-5EF8CAF1EE9E}"/>
    <dgm:cxn modelId="{2E1043BB-F5C9-4EF3-8FA3-3501C2D612F6}" type="presOf" srcId="{C3605A92-8845-4900-AF68-1F10B869044D}" destId="{56EC4059-9891-4B04-8804-6B4992E853F6}" srcOrd="0" destOrd="0" presId="urn:microsoft.com/office/officeart/2005/8/layout/vList2"/>
    <dgm:cxn modelId="{EE9AC441-83B7-45AE-B7E2-589F3BD67660}" type="presOf" srcId="{444C4A91-D732-4632-999C-9602D0926FCC}" destId="{7A951344-2914-492B-9E33-0DEEAC25343C}" srcOrd="0" destOrd="0" presId="urn:microsoft.com/office/officeart/2005/8/layout/vList2"/>
    <dgm:cxn modelId="{150874A0-46DC-4A4B-B674-BF0C92E2E71D}" srcId="{2B7AFA58-538A-4E5F-B732-CE00D4547F8C}" destId="{148592B5-4286-4000-903B-CAAC17D75846}" srcOrd="3" destOrd="0" parTransId="{20458160-B134-4B6F-AA3F-ABC72DDAAE70}" sibTransId="{05B18304-C099-4D8C-B46F-96BE991AF603}"/>
    <dgm:cxn modelId="{04020B4A-3575-4DAD-8A3A-69CFA3879DE3}" srcId="{2B7AFA58-538A-4E5F-B732-CE00D4547F8C}" destId="{56139824-0AFB-4570-ACE8-6C4CDD1DBB86}" srcOrd="1" destOrd="0" parTransId="{5759C1B9-5FA2-4177-A90F-DCB790D1B8B6}" sibTransId="{C6D8184A-3CEF-4867-9D00-2A166B1CF3A9}"/>
    <dgm:cxn modelId="{EB909707-75C7-4A17-8E7B-E2C9E00D7A7F}" srcId="{2B7AFA58-538A-4E5F-B732-CE00D4547F8C}" destId="{C3605A92-8845-4900-AF68-1F10B869044D}" srcOrd="0" destOrd="0" parTransId="{FD349AFB-2E1C-4A59-B432-F239DC405256}" sibTransId="{3E1A8794-2107-4286-B09D-F34D9D9FA93E}"/>
    <dgm:cxn modelId="{FD810EA9-7A61-4FAB-8A46-1DBD68EC3D59}" type="presParOf" srcId="{05D5A4DF-7699-4E1A-844F-7CC34146A0DE}" destId="{56EC4059-9891-4B04-8804-6B4992E853F6}" srcOrd="0" destOrd="0" presId="urn:microsoft.com/office/officeart/2005/8/layout/vList2"/>
    <dgm:cxn modelId="{4AFAE245-BA4B-4652-96AB-940549DA4057}" type="presParOf" srcId="{05D5A4DF-7699-4E1A-844F-7CC34146A0DE}" destId="{9DAF103D-2B2B-40B7-96B8-9A9A573AEDFE}" srcOrd="1" destOrd="0" presId="urn:microsoft.com/office/officeart/2005/8/layout/vList2"/>
    <dgm:cxn modelId="{362C87EA-D6D7-43F5-A30D-F2F0723320ED}" type="presParOf" srcId="{05D5A4DF-7699-4E1A-844F-7CC34146A0DE}" destId="{C23972DB-BE6D-4827-8DF0-B778CA223F8C}" srcOrd="2" destOrd="0" presId="urn:microsoft.com/office/officeart/2005/8/layout/vList2"/>
    <dgm:cxn modelId="{C0AEE4BA-FB5D-477A-94DF-CD7858992346}" type="presParOf" srcId="{05D5A4DF-7699-4E1A-844F-7CC34146A0DE}" destId="{0E763949-BBAF-46BF-AC49-10FA42666739}" srcOrd="3" destOrd="0" presId="urn:microsoft.com/office/officeart/2005/8/layout/vList2"/>
    <dgm:cxn modelId="{01602C3E-CF1C-4BF3-931D-D6D69AB4944F}" type="presParOf" srcId="{05D5A4DF-7699-4E1A-844F-7CC34146A0DE}" destId="{ED6B3A80-4AF0-486B-AAB6-FE078D457B1C}" srcOrd="4" destOrd="0" presId="urn:microsoft.com/office/officeart/2005/8/layout/vList2"/>
    <dgm:cxn modelId="{AD436DA7-9568-4B80-A702-6118C38A706C}" type="presParOf" srcId="{05D5A4DF-7699-4E1A-844F-7CC34146A0DE}" destId="{29EE9C3F-9BA2-4B46-AAB5-6A4A60DEE8E9}" srcOrd="5" destOrd="0" presId="urn:microsoft.com/office/officeart/2005/8/layout/vList2"/>
    <dgm:cxn modelId="{A2DCC612-5559-4672-9710-7449B9FAE5DE}" type="presParOf" srcId="{05D5A4DF-7699-4E1A-844F-7CC34146A0DE}" destId="{43A2907B-92E2-4C31-8B04-C872455653CC}" srcOrd="6" destOrd="0" presId="urn:microsoft.com/office/officeart/2005/8/layout/vList2"/>
    <dgm:cxn modelId="{6D32D54C-8063-4733-916C-88110D28EE14}" type="presParOf" srcId="{05D5A4DF-7699-4E1A-844F-7CC34146A0DE}" destId="{2D3550AC-6C36-4057-B9B7-1635B39F4392}" srcOrd="7" destOrd="0" presId="urn:microsoft.com/office/officeart/2005/8/layout/vList2"/>
    <dgm:cxn modelId="{22E34460-02C9-4DFA-AB20-9828ADB299A3}" type="presParOf" srcId="{05D5A4DF-7699-4E1A-844F-7CC34146A0DE}" destId="{4C0A6E99-85D0-429D-8411-E24AE02E1286}" srcOrd="8" destOrd="0" presId="urn:microsoft.com/office/officeart/2005/8/layout/vList2"/>
    <dgm:cxn modelId="{EB4C2743-1B03-40A0-B711-75B58F8A652D}" type="presParOf" srcId="{05D5A4DF-7699-4E1A-844F-7CC34146A0DE}" destId="{288832FA-FFC0-41D5-92B8-963766093EBD}" srcOrd="9" destOrd="0" presId="urn:microsoft.com/office/officeart/2005/8/layout/vList2"/>
    <dgm:cxn modelId="{CF2C485D-AF59-4E87-9AE2-A7FC00EF9612}" type="presParOf" srcId="{05D5A4DF-7699-4E1A-844F-7CC34146A0DE}" destId="{7A951344-2914-492B-9E33-0DEEAC25343C}" srcOrd="10" destOrd="0" presId="urn:microsoft.com/office/officeart/2005/8/layout/vList2"/>
    <dgm:cxn modelId="{0923AE0A-BA02-4457-AE9D-3E5C69B3CF69}" type="presParOf" srcId="{05D5A4DF-7699-4E1A-844F-7CC34146A0DE}" destId="{108761DB-9AAE-49BF-88EA-48519070E7D0}" srcOrd="11" destOrd="0" presId="urn:microsoft.com/office/officeart/2005/8/layout/vList2"/>
    <dgm:cxn modelId="{CF4F5900-13A3-449E-AB1B-ECA63BB5DA7F}" type="presParOf" srcId="{05D5A4DF-7699-4E1A-844F-7CC34146A0DE}" destId="{579B2CA2-CDF8-4184-80A3-4AC7BFAE617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093A6E-8922-49CB-9768-BB7EF69C0035}" type="doc">
      <dgm:prSet loTypeId="urn:microsoft.com/office/officeart/2005/8/layout/pyramid2" loCatId="pyramid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C894DCB-35F8-48B4-ACA8-0AD77CBDDA5A}">
      <dgm:prSet custT="1"/>
      <dgm:spPr/>
      <dgm:t>
        <a:bodyPr/>
        <a:lstStyle/>
        <a:p>
          <a:pPr rtl="0"/>
          <a:r>
            <a:rPr lang="ru-RU" sz="1600" b="1" dirty="0" smtClean="0"/>
            <a:t>Профилактика клинических и </a:t>
          </a:r>
          <a:r>
            <a:rPr lang="ru-RU" sz="1600" b="1" dirty="0" err="1" smtClean="0"/>
            <a:t>субклинических</a:t>
          </a:r>
          <a:r>
            <a:rPr lang="ru-RU" sz="1600" b="1" dirty="0" smtClean="0"/>
            <a:t> форм маститов.</a:t>
          </a:r>
          <a:endParaRPr lang="ru-RU" sz="1600" dirty="0"/>
        </a:p>
      </dgm:t>
    </dgm:pt>
    <dgm:pt modelId="{DB98A209-4247-4347-9E3E-884CF579EB8C}" type="parTrans" cxnId="{6C4C847F-2F38-4240-A003-9EC901FB67E0}">
      <dgm:prSet/>
      <dgm:spPr/>
      <dgm:t>
        <a:bodyPr/>
        <a:lstStyle/>
        <a:p>
          <a:endParaRPr lang="ru-RU"/>
        </a:p>
      </dgm:t>
    </dgm:pt>
    <dgm:pt modelId="{FF26BB40-E910-4926-9429-588DAF453745}" type="sibTrans" cxnId="{6C4C847F-2F38-4240-A003-9EC901FB67E0}">
      <dgm:prSet/>
      <dgm:spPr/>
      <dgm:t>
        <a:bodyPr/>
        <a:lstStyle/>
        <a:p>
          <a:endParaRPr lang="ru-RU"/>
        </a:p>
      </dgm:t>
    </dgm:pt>
    <dgm:pt modelId="{6AAF35D2-8CAC-46A7-8F0E-5C1F46FDDC69}">
      <dgm:prSet custT="1"/>
      <dgm:spPr/>
      <dgm:t>
        <a:bodyPr/>
        <a:lstStyle/>
        <a:p>
          <a:pPr rtl="0"/>
          <a:r>
            <a:rPr lang="ru-RU" sz="1600" b="1" dirty="0" smtClean="0"/>
            <a:t>Лечение коров, больных клиническими и </a:t>
          </a:r>
          <a:r>
            <a:rPr lang="ru-RU" sz="1600" b="1" dirty="0" err="1" smtClean="0"/>
            <a:t>субклиническими</a:t>
          </a:r>
          <a:r>
            <a:rPr lang="ru-RU" sz="1600" b="1" dirty="0" smtClean="0"/>
            <a:t> маститами.</a:t>
          </a:r>
          <a:endParaRPr lang="ru-RU" sz="1600" dirty="0"/>
        </a:p>
      </dgm:t>
    </dgm:pt>
    <dgm:pt modelId="{096A53AA-7A0E-499E-916E-2D6345F73FA0}" type="parTrans" cxnId="{6A38B299-5F9E-40C6-B8D8-B0D2E6061EAE}">
      <dgm:prSet/>
      <dgm:spPr/>
      <dgm:t>
        <a:bodyPr/>
        <a:lstStyle/>
        <a:p>
          <a:endParaRPr lang="ru-RU"/>
        </a:p>
      </dgm:t>
    </dgm:pt>
    <dgm:pt modelId="{14376101-4EFD-4CE1-BFE3-6AD09C19EA8B}" type="sibTrans" cxnId="{6A38B299-5F9E-40C6-B8D8-B0D2E6061EAE}">
      <dgm:prSet/>
      <dgm:spPr/>
      <dgm:t>
        <a:bodyPr/>
        <a:lstStyle/>
        <a:p>
          <a:endParaRPr lang="ru-RU"/>
        </a:p>
      </dgm:t>
    </dgm:pt>
    <dgm:pt modelId="{16301116-C791-4B0D-BD13-100E6CE6210A}">
      <dgm:prSet custT="1"/>
      <dgm:spPr/>
      <dgm:t>
        <a:bodyPr/>
        <a:lstStyle/>
        <a:p>
          <a:pPr rtl="0"/>
          <a:r>
            <a:rPr lang="ru-RU" sz="1600" b="1" dirty="0" smtClean="0"/>
            <a:t>Обострение </a:t>
          </a:r>
          <a:r>
            <a:rPr lang="ru-RU" sz="1600" b="1" dirty="0" err="1" smtClean="0"/>
            <a:t>субклинических</a:t>
          </a:r>
          <a:r>
            <a:rPr lang="ru-RU" sz="1600" b="1" dirty="0" smtClean="0"/>
            <a:t> маститов.</a:t>
          </a:r>
          <a:endParaRPr lang="ru-RU" sz="1600" dirty="0"/>
        </a:p>
      </dgm:t>
    </dgm:pt>
    <dgm:pt modelId="{AC9BCC11-7198-4A2B-9965-DB26F08DC7B0}" type="parTrans" cxnId="{DEABCBF8-BACD-45FD-9F72-4D1DCABB0C89}">
      <dgm:prSet/>
      <dgm:spPr/>
      <dgm:t>
        <a:bodyPr/>
        <a:lstStyle/>
        <a:p>
          <a:endParaRPr lang="ru-RU"/>
        </a:p>
      </dgm:t>
    </dgm:pt>
    <dgm:pt modelId="{275A1D4C-BD21-4A1C-B91C-6B3A6FDFBA2D}" type="sibTrans" cxnId="{DEABCBF8-BACD-45FD-9F72-4D1DCABB0C89}">
      <dgm:prSet/>
      <dgm:spPr/>
      <dgm:t>
        <a:bodyPr/>
        <a:lstStyle/>
        <a:p>
          <a:endParaRPr lang="ru-RU"/>
        </a:p>
      </dgm:t>
    </dgm:pt>
    <dgm:pt modelId="{56761DAD-D464-4184-A219-FB9091D7BFFE}">
      <dgm:prSet custT="1"/>
      <dgm:spPr/>
      <dgm:t>
        <a:bodyPr/>
        <a:lstStyle/>
        <a:p>
          <a:pPr rtl="0"/>
          <a:r>
            <a:rPr lang="ru-RU" sz="1600" b="1" dirty="0" smtClean="0"/>
            <a:t>Профилактика послеродовых эндометритов.</a:t>
          </a:r>
          <a:endParaRPr lang="ru-RU" sz="1600" dirty="0"/>
        </a:p>
      </dgm:t>
    </dgm:pt>
    <dgm:pt modelId="{F320ECC4-FAD6-4CCE-940D-201358BB8C14}" type="parTrans" cxnId="{4E8E8B56-C190-4CC7-954A-B350359F7360}">
      <dgm:prSet/>
      <dgm:spPr/>
      <dgm:t>
        <a:bodyPr/>
        <a:lstStyle/>
        <a:p>
          <a:endParaRPr lang="ru-RU"/>
        </a:p>
      </dgm:t>
    </dgm:pt>
    <dgm:pt modelId="{B5D2CF7B-4232-4C08-85D0-96ACC96898F0}" type="sibTrans" cxnId="{4E8E8B56-C190-4CC7-954A-B350359F7360}">
      <dgm:prSet/>
      <dgm:spPr/>
      <dgm:t>
        <a:bodyPr/>
        <a:lstStyle/>
        <a:p>
          <a:endParaRPr lang="ru-RU"/>
        </a:p>
      </dgm:t>
    </dgm:pt>
    <dgm:pt modelId="{83BF53C5-53A0-4CB1-8F47-3DF4DB76708E}">
      <dgm:prSet custT="1"/>
      <dgm:spPr/>
      <dgm:t>
        <a:bodyPr/>
        <a:lstStyle/>
        <a:p>
          <a:pPr rtl="0"/>
          <a:r>
            <a:rPr lang="ru-RU" sz="1600" b="1" dirty="0" smtClean="0"/>
            <a:t>Лечение коров, больных хронической формой эндометрита.</a:t>
          </a:r>
          <a:endParaRPr lang="ru-RU" sz="1600" dirty="0"/>
        </a:p>
      </dgm:t>
    </dgm:pt>
    <dgm:pt modelId="{2F035917-9850-46B8-8578-6E764EB79958}" type="parTrans" cxnId="{6D76050E-8515-43E4-9294-4B323E6A4241}">
      <dgm:prSet/>
      <dgm:spPr/>
      <dgm:t>
        <a:bodyPr/>
        <a:lstStyle/>
        <a:p>
          <a:endParaRPr lang="ru-RU"/>
        </a:p>
      </dgm:t>
    </dgm:pt>
    <dgm:pt modelId="{A48BE0A0-B702-4D33-B04B-9F6DE67EED13}" type="sibTrans" cxnId="{6D76050E-8515-43E4-9294-4B323E6A4241}">
      <dgm:prSet/>
      <dgm:spPr/>
      <dgm:t>
        <a:bodyPr/>
        <a:lstStyle/>
        <a:p>
          <a:endParaRPr lang="ru-RU"/>
        </a:p>
      </dgm:t>
    </dgm:pt>
    <dgm:pt modelId="{CB0293F4-C997-4391-A2BE-BD7C0A176DC0}">
      <dgm:prSet custT="1"/>
      <dgm:spPr/>
      <dgm:t>
        <a:bodyPr/>
        <a:lstStyle/>
        <a:p>
          <a:pPr rtl="0"/>
          <a:r>
            <a:rPr lang="ru-RU" sz="1600" b="1" dirty="0" smtClean="0"/>
            <a:t>Профилактика желудочно-кишечных болезней молодняка. </a:t>
          </a:r>
          <a:endParaRPr lang="ru-RU" sz="1600" dirty="0"/>
        </a:p>
      </dgm:t>
    </dgm:pt>
    <dgm:pt modelId="{B18F5061-FF6D-4F08-B755-59CB3E807425}" type="parTrans" cxnId="{73E731E1-4E82-435E-BC6F-5F164C58C9FA}">
      <dgm:prSet/>
      <dgm:spPr/>
      <dgm:t>
        <a:bodyPr/>
        <a:lstStyle/>
        <a:p>
          <a:endParaRPr lang="ru-RU"/>
        </a:p>
      </dgm:t>
    </dgm:pt>
    <dgm:pt modelId="{6603B134-333B-49F2-8909-CBA4C107EF9E}" type="sibTrans" cxnId="{73E731E1-4E82-435E-BC6F-5F164C58C9FA}">
      <dgm:prSet/>
      <dgm:spPr/>
      <dgm:t>
        <a:bodyPr/>
        <a:lstStyle/>
        <a:p>
          <a:endParaRPr lang="ru-RU"/>
        </a:p>
      </dgm:t>
    </dgm:pt>
    <dgm:pt modelId="{BAEABD2D-F60E-4D55-AC4B-97E8FA671087}" type="pres">
      <dgm:prSet presAssocID="{AD093A6E-8922-49CB-9768-BB7EF69C0035}" presName="compositeShape" presStyleCnt="0">
        <dgm:presLayoutVars>
          <dgm:dir/>
          <dgm:resizeHandles/>
        </dgm:presLayoutVars>
      </dgm:prSet>
      <dgm:spPr/>
    </dgm:pt>
    <dgm:pt modelId="{8E2C169D-2FB8-441E-9288-C89EBED07DEB}" type="pres">
      <dgm:prSet presAssocID="{AD093A6E-8922-49CB-9768-BB7EF69C0035}" presName="pyramid" presStyleLbl="node1" presStyleIdx="0" presStyleCnt="1"/>
      <dgm:spPr/>
    </dgm:pt>
    <dgm:pt modelId="{491908F8-ED92-4B98-8B6F-C9580D97D022}" type="pres">
      <dgm:prSet presAssocID="{AD093A6E-8922-49CB-9768-BB7EF69C0035}" presName="theList" presStyleCnt="0"/>
      <dgm:spPr/>
    </dgm:pt>
    <dgm:pt modelId="{A395C98B-2358-4CBD-9B1A-AA00D9D7D836}" type="pres">
      <dgm:prSet presAssocID="{2C894DCB-35F8-48B4-ACA8-0AD77CBDDA5A}" presName="aNode" presStyleLbl="fgAcc1" presStyleIdx="0" presStyleCnt="6" custScaleX="11346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DA5FD4-2FC0-485A-B13B-7B50A671A11E}" type="pres">
      <dgm:prSet presAssocID="{2C894DCB-35F8-48B4-ACA8-0AD77CBDDA5A}" presName="aSpace" presStyleCnt="0"/>
      <dgm:spPr/>
    </dgm:pt>
    <dgm:pt modelId="{B59565C7-46B4-4771-A83A-0D58BEAEB5FD}" type="pres">
      <dgm:prSet presAssocID="{6AAF35D2-8CAC-46A7-8F0E-5C1F46FDDC69}" presName="aNode" presStyleLbl="fgAcc1" presStyleIdx="1" presStyleCnt="6" custScaleX="12497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0A9CA6-48E6-4CCE-94CF-65C1906C866A}" type="pres">
      <dgm:prSet presAssocID="{6AAF35D2-8CAC-46A7-8F0E-5C1F46FDDC69}" presName="aSpace" presStyleCnt="0"/>
      <dgm:spPr/>
    </dgm:pt>
    <dgm:pt modelId="{D4926293-FDF5-4425-9F01-39C9911B3C3D}" type="pres">
      <dgm:prSet presAssocID="{16301116-C791-4B0D-BD13-100E6CE6210A}" presName="aNode" presStyleLbl="fgAcc1" presStyleIdx="2" presStyleCnt="6" custScaleX="1359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AE0CA85-57ED-47AC-ADCC-152D1A7A03CA}" type="pres">
      <dgm:prSet presAssocID="{16301116-C791-4B0D-BD13-100E6CE6210A}" presName="aSpace" presStyleCnt="0"/>
      <dgm:spPr/>
    </dgm:pt>
    <dgm:pt modelId="{42D6C15A-A11B-4B3B-B946-E4339274E37B}" type="pres">
      <dgm:prSet presAssocID="{56761DAD-D464-4184-A219-FB9091D7BFFE}" presName="aNode" presStyleLbl="fgAcc1" presStyleIdx="3" presStyleCnt="6" custScaleX="1458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7E14CDF-2655-4027-8C4D-21B667CEA612}" type="pres">
      <dgm:prSet presAssocID="{56761DAD-D464-4184-A219-FB9091D7BFFE}" presName="aSpace" presStyleCnt="0"/>
      <dgm:spPr/>
    </dgm:pt>
    <dgm:pt modelId="{7C01EEAE-012A-4CAF-9057-61AD1DD5BE7B}" type="pres">
      <dgm:prSet presAssocID="{83BF53C5-53A0-4CB1-8F47-3DF4DB76708E}" presName="aNode" presStyleLbl="fgAcc1" presStyleIdx="4" presStyleCnt="6" custScaleX="15712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CFBA1D5-4D06-4AE8-A9D5-0B04BFC7D2C7}" type="pres">
      <dgm:prSet presAssocID="{83BF53C5-53A0-4CB1-8F47-3DF4DB76708E}" presName="aSpace" presStyleCnt="0"/>
      <dgm:spPr/>
    </dgm:pt>
    <dgm:pt modelId="{E1820C37-C556-45DB-BB07-686B86D362E5}" type="pres">
      <dgm:prSet presAssocID="{CB0293F4-C997-4391-A2BE-BD7C0A176DC0}" presName="aNode" presStyleLbl="fgAcc1" presStyleIdx="5" presStyleCnt="6" custScaleX="16720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334BC3B-2314-4AB0-AA74-7189F3A8F7CF}" type="pres">
      <dgm:prSet presAssocID="{CB0293F4-C997-4391-A2BE-BD7C0A176DC0}" presName="aSpace" presStyleCnt="0"/>
      <dgm:spPr/>
    </dgm:pt>
  </dgm:ptLst>
  <dgm:cxnLst>
    <dgm:cxn modelId="{49F56D39-643D-4C09-855F-53F05C0FAED1}" type="presOf" srcId="{AD093A6E-8922-49CB-9768-BB7EF69C0035}" destId="{BAEABD2D-F60E-4D55-AC4B-97E8FA671087}" srcOrd="0" destOrd="0" presId="urn:microsoft.com/office/officeart/2005/8/layout/pyramid2"/>
    <dgm:cxn modelId="{6A38B299-5F9E-40C6-B8D8-B0D2E6061EAE}" srcId="{AD093A6E-8922-49CB-9768-BB7EF69C0035}" destId="{6AAF35D2-8CAC-46A7-8F0E-5C1F46FDDC69}" srcOrd="1" destOrd="0" parTransId="{096A53AA-7A0E-499E-916E-2D6345F73FA0}" sibTransId="{14376101-4EFD-4CE1-BFE3-6AD09C19EA8B}"/>
    <dgm:cxn modelId="{DEABCBF8-BACD-45FD-9F72-4D1DCABB0C89}" srcId="{AD093A6E-8922-49CB-9768-BB7EF69C0035}" destId="{16301116-C791-4B0D-BD13-100E6CE6210A}" srcOrd="2" destOrd="0" parTransId="{AC9BCC11-7198-4A2B-9965-DB26F08DC7B0}" sibTransId="{275A1D4C-BD21-4A1C-B91C-6B3A6FDFBA2D}"/>
    <dgm:cxn modelId="{72E96433-F754-4F82-B394-F3F76C1F17E8}" type="presOf" srcId="{16301116-C791-4B0D-BD13-100E6CE6210A}" destId="{D4926293-FDF5-4425-9F01-39C9911B3C3D}" srcOrd="0" destOrd="0" presId="urn:microsoft.com/office/officeart/2005/8/layout/pyramid2"/>
    <dgm:cxn modelId="{346D1B4A-5D6D-4224-A34B-53B4270D7D26}" type="presOf" srcId="{83BF53C5-53A0-4CB1-8F47-3DF4DB76708E}" destId="{7C01EEAE-012A-4CAF-9057-61AD1DD5BE7B}" srcOrd="0" destOrd="0" presId="urn:microsoft.com/office/officeart/2005/8/layout/pyramid2"/>
    <dgm:cxn modelId="{73E731E1-4E82-435E-BC6F-5F164C58C9FA}" srcId="{AD093A6E-8922-49CB-9768-BB7EF69C0035}" destId="{CB0293F4-C997-4391-A2BE-BD7C0A176DC0}" srcOrd="5" destOrd="0" parTransId="{B18F5061-FF6D-4F08-B755-59CB3E807425}" sibTransId="{6603B134-333B-49F2-8909-CBA4C107EF9E}"/>
    <dgm:cxn modelId="{2D81931D-CEF2-4EF6-97B6-C5246BA27461}" type="presOf" srcId="{56761DAD-D464-4184-A219-FB9091D7BFFE}" destId="{42D6C15A-A11B-4B3B-B946-E4339274E37B}" srcOrd="0" destOrd="0" presId="urn:microsoft.com/office/officeart/2005/8/layout/pyramid2"/>
    <dgm:cxn modelId="{4E8E8B56-C190-4CC7-954A-B350359F7360}" srcId="{AD093A6E-8922-49CB-9768-BB7EF69C0035}" destId="{56761DAD-D464-4184-A219-FB9091D7BFFE}" srcOrd="3" destOrd="0" parTransId="{F320ECC4-FAD6-4CCE-940D-201358BB8C14}" sibTransId="{B5D2CF7B-4232-4C08-85D0-96ACC96898F0}"/>
    <dgm:cxn modelId="{0BF8A4BD-66BE-47F9-AB5E-20DBCD65B7A8}" type="presOf" srcId="{6AAF35D2-8CAC-46A7-8F0E-5C1F46FDDC69}" destId="{B59565C7-46B4-4771-A83A-0D58BEAEB5FD}" srcOrd="0" destOrd="0" presId="urn:microsoft.com/office/officeart/2005/8/layout/pyramid2"/>
    <dgm:cxn modelId="{6E184752-58EB-49B6-BA43-A21E340ACA26}" type="presOf" srcId="{2C894DCB-35F8-48B4-ACA8-0AD77CBDDA5A}" destId="{A395C98B-2358-4CBD-9B1A-AA00D9D7D836}" srcOrd="0" destOrd="0" presId="urn:microsoft.com/office/officeart/2005/8/layout/pyramid2"/>
    <dgm:cxn modelId="{6C4C847F-2F38-4240-A003-9EC901FB67E0}" srcId="{AD093A6E-8922-49CB-9768-BB7EF69C0035}" destId="{2C894DCB-35F8-48B4-ACA8-0AD77CBDDA5A}" srcOrd="0" destOrd="0" parTransId="{DB98A209-4247-4347-9E3E-884CF579EB8C}" sibTransId="{FF26BB40-E910-4926-9429-588DAF453745}"/>
    <dgm:cxn modelId="{6D76050E-8515-43E4-9294-4B323E6A4241}" srcId="{AD093A6E-8922-49CB-9768-BB7EF69C0035}" destId="{83BF53C5-53A0-4CB1-8F47-3DF4DB76708E}" srcOrd="4" destOrd="0" parTransId="{2F035917-9850-46B8-8578-6E764EB79958}" sibTransId="{A48BE0A0-B702-4D33-B04B-9F6DE67EED13}"/>
    <dgm:cxn modelId="{0120B725-F6F7-45C2-8F92-92351C4C0DB8}" type="presOf" srcId="{CB0293F4-C997-4391-A2BE-BD7C0A176DC0}" destId="{E1820C37-C556-45DB-BB07-686B86D362E5}" srcOrd="0" destOrd="0" presId="urn:microsoft.com/office/officeart/2005/8/layout/pyramid2"/>
    <dgm:cxn modelId="{1D33168E-E387-4B8A-886B-2F74314F23D3}" type="presParOf" srcId="{BAEABD2D-F60E-4D55-AC4B-97E8FA671087}" destId="{8E2C169D-2FB8-441E-9288-C89EBED07DEB}" srcOrd="0" destOrd="0" presId="urn:microsoft.com/office/officeart/2005/8/layout/pyramid2"/>
    <dgm:cxn modelId="{09A0C53B-C8DC-4C53-857F-6FE3FBB348DF}" type="presParOf" srcId="{BAEABD2D-F60E-4D55-AC4B-97E8FA671087}" destId="{491908F8-ED92-4B98-8B6F-C9580D97D022}" srcOrd="1" destOrd="0" presId="urn:microsoft.com/office/officeart/2005/8/layout/pyramid2"/>
    <dgm:cxn modelId="{3AE8BA91-F2BF-4366-9CE4-693E2EB799D8}" type="presParOf" srcId="{491908F8-ED92-4B98-8B6F-C9580D97D022}" destId="{A395C98B-2358-4CBD-9B1A-AA00D9D7D836}" srcOrd="0" destOrd="0" presId="urn:microsoft.com/office/officeart/2005/8/layout/pyramid2"/>
    <dgm:cxn modelId="{F39593CB-F255-461C-A64C-E8F4B00BD48D}" type="presParOf" srcId="{491908F8-ED92-4B98-8B6F-C9580D97D022}" destId="{38DA5FD4-2FC0-485A-B13B-7B50A671A11E}" srcOrd="1" destOrd="0" presId="urn:microsoft.com/office/officeart/2005/8/layout/pyramid2"/>
    <dgm:cxn modelId="{04F2C4ED-F32D-4EB5-A02C-F8CE757B9012}" type="presParOf" srcId="{491908F8-ED92-4B98-8B6F-C9580D97D022}" destId="{B59565C7-46B4-4771-A83A-0D58BEAEB5FD}" srcOrd="2" destOrd="0" presId="urn:microsoft.com/office/officeart/2005/8/layout/pyramid2"/>
    <dgm:cxn modelId="{11EF16B8-EDD5-4ECB-976E-C057D6951A92}" type="presParOf" srcId="{491908F8-ED92-4B98-8B6F-C9580D97D022}" destId="{E20A9CA6-48E6-4CCE-94CF-65C1906C866A}" srcOrd="3" destOrd="0" presId="urn:microsoft.com/office/officeart/2005/8/layout/pyramid2"/>
    <dgm:cxn modelId="{5D753419-D996-42A2-B6DD-BC504478A330}" type="presParOf" srcId="{491908F8-ED92-4B98-8B6F-C9580D97D022}" destId="{D4926293-FDF5-4425-9F01-39C9911B3C3D}" srcOrd="4" destOrd="0" presId="urn:microsoft.com/office/officeart/2005/8/layout/pyramid2"/>
    <dgm:cxn modelId="{3201C5EE-9F68-482A-9735-6B35A687238D}" type="presParOf" srcId="{491908F8-ED92-4B98-8B6F-C9580D97D022}" destId="{7AE0CA85-57ED-47AC-ADCC-152D1A7A03CA}" srcOrd="5" destOrd="0" presId="urn:microsoft.com/office/officeart/2005/8/layout/pyramid2"/>
    <dgm:cxn modelId="{1FC757E9-1CFB-4C9A-AB6D-78B596AC503E}" type="presParOf" srcId="{491908F8-ED92-4B98-8B6F-C9580D97D022}" destId="{42D6C15A-A11B-4B3B-B946-E4339274E37B}" srcOrd="6" destOrd="0" presId="urn:microsoft.com/office/officeart/2005/8/layout/pyramid2"/>
    <dgm:cxn modelId="{F91A2B5A-6B29-4D36-B015-B0AE78EF4B53}" type="presParOf" srcId="{491908F8-ED92-4B98-8B6F-C9580D97D022}" destId="{87E14CDF-2655-4027-8C4D-21B667CEA612}" srcOrd="7" destOrd="0" presId="urn:microsoft.com/office/officeart/2005/8/layout/pyramid2"/>
    <dgm:cxn modelId="{7603B48B-C9FB-46F2-A0D7-B4AB4845ED0F}" type="presParOf" srcId="{491908F8-ED92-4B98-8B6F-C9580D97D022}" destId="{7C01EEAE-012A-4CAF-9057-61AD1DD5BE7B}" srcOrd="8" destOrd="0" presId="urn:microsoft.com/office/officeart/2005/8/layout/pyramid2"/>
    <dgm:cxn modelId="{5B8713FA-43EA-4092-8505-597108E3835A}" type="presParOf" srcId="{491908F8-ED92-4B98-8B6F-C9580D97D022}" destId="{FCFBA1D5-4D06-4AE8-A9D5-0B04BFC7D2C7}" srcOrd="9" destOrd="0" presId="urn:microsoft.com/office/officeart/2005/8/layout/pyramid2"/>
    <dgm:cxn modelId="{4E6F453F-DFC5-4754-AF90-BA237DC0298A}" type="presParOf" srcId="{491908F8-ED92-4B98-8B6F-C9580D97D022}" destId="{E1820C37-C556-45DB-BB07-686B86D362E5}" srcOrd="10" destOrd="0" presId="urn:microsoft.com/office/officeart/2005/8/layout/pyramid2"/>
    <dgm:cxn modelId="{326F81A3-DB98-464E-9D1B-1B79BEEDF537}" type="presParOf" srcId="{491908F8-ED92-4B98-8B6F-C9580D97D022}" destId="{7334BC3B-2314-4AB0-AA74-7189F3A8F7CF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A547B6-8F87-4AA2-9C55-AFF02110E3B0}" type="doc">
      <dgm:prSet loTypeId="urn:microsoft.com/office/officeart/2005/8/layout/target3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ru-RU"/>
        </a:p>
      </dgm:t>
    </dgm:pt>
    <dgm:pt modelId="{A2AADED6-C1CF-4CC9-8EB0-5ABA7A843A51}">
      <dgm:prSet/>
      <dgm:spPr/>
      <dgm:t>
        <a:bodyPr/>
        <a:lstStyle/>
        <a:p>
          <a:pPr rtl="0"/>
          <a:r>
            <a:rPr lang="ru-RU" b="1" u="sng" dirty="0" smtClean="0"/>
            <a:t>ИММУНОЛИН </a:t>
          </a:r>
          <a:r>
            <a:rPr lang="ru-RU" b="1" dirty="0" smtClean="0"/>
            <a:t>предназначен для лечения и профилактики вирусных и бактериальных инфекций животных в угрожаемых и неблагополучных по инфекционным болезням  хозяйствах.</a:t>
          </a:r>
          <a:endParaRPr lang="ru-RU" dirty="0"/>
        </a:p>
      </dgm:t>
    </dgm:pt>
    <dgm:pt modelId="{2C789C57-D930-4255-8C64-C65DCCF59DC6}" type="parTrans" cxnId="{B80C0BF1-7C43-4839-8406-C9A387F45277}">
      <dgm:prSet/>
      <dgm:spPr/>
      <dgm:t>
        <a:bodyPr/>
        <a:lstStyle/>
        <a:p>
          <a:endParaRPr lang="ru-RU"/>
        </a:p>
      </dgm:t>
    </dgm:pt>
    <dgm:pt modelId="{CA47DF35-DD9B-4BD6-89F8-78E804CCFBCD}" type="sibTrans" cxnId="{B80C0BF1-7C43-4839-8406-C9A387F45277}">
      <dgm:prSet/>
      <dgm:spPr/>
      <dgm:t>
        <a:bodyPr/>
        <a:lstStyle/>
        <a:p>
          <a:endParaRPr lang="ru-RU"/>
        </a:p>
      </dgm:t>
    </dgm:pt>
    <dgm:pt modelId="{3B701DAB-22BA-40D6-8637-76F819265C0A}">
      <dgm:prSet/>
      <dgm:spPr/>
      <dgm:t>
        <a:bodyPr/>
        <a:lstStyle/>
        <a:p>
          <a:pPr rtl="0"/>
          <a:r>
            <a:rPr lang="ru-RU" b="1" dirty="0" smtClean="0"/>
            <a:t>Содержит широкий спектр </a:t>
          </a:r>
          <a:r>
            <a:rPr lang="ru-RU" b="1" dirty="0" err="1" smtClean="0"/>
            <a:t>опсонизирующих</a:t>
          </a:r>
          <a:r>
            <a:rPr lang="ru-RU" b="1" dirty="0" smtClean="0"/>
            <a:t> и нейтрализующих антител класса </a:t>
          </a:r>
          <a:r>
            <a:rPr lang="ru-RU" b="1" dirty="0" err="1" smtClean="0"/>
            <a:t>IgG</a:t>
          </a:r>
          <a:r>
            <a:rPr lang="ru-RU" b="1" dirty="0" smtClean="0"/>
            <a:t> против бактерий и вирусов.     </a:t>
          </a:r>
          <a:endParaRPr lang="ru-RU" dirty="0"/>
        </a:p>
      </dgm:t>
    </dgm:pt>
    <dgm:pt modelId="{03FC6DDE-36BB-4B23-8E5B-E03D17B88E92}" type="parTrans" cxnId="{FC8AC265-F01E-4747-93E9-B4BF9AB1F133}">
      <dgm:prSet/>
      <dgm:spPr/>
      <dgm:t>
        <a:bodyPr/>
        <a:lstStyle/>
        <a:p>
          <a:endParaRPr lang="ru-RU"/>
        </a:p>
      </dgm:t>
    </dgm:pt>
    <dgm:pt modelId="{671E82AA-D288-4854-B075-BF206A925DF9}" type="sibTrans" cxnId="{FC8AC265-F01E-4747-93E9-B4BF9AB1F133}">
      <dgm:prSet/>
      <dgm:spPr/>
      <dgm:t>
        <a:bodyPr/>
        <a:lstStyle/>
        <a:p>
          <a:endParaRPr lang="ru-RU"/>
        </a:p>
      </dgm:t>
    </dgm:pt>
    <dgm:pt modelId="{2098FBEC-9077-43D9-BF25-D63DA087AC5B}">
      <dgm:prSet/>
      <dgm:spPr/>
      <dgm:t>
        <a:bodyPr/>
        <a:lstStyle/>
        <a:p>
          <a:pPr rtl="0"/>
          <a:r>
            <a:rPr lang="ru-RU" b="1" dirty="0" smtClean="0"/>
            <a:t>Препарат обеспечивает связывание вирусных и бактериальных возбудителей инфекционных болезней животных и оказывает терапевтическое действие на любой стадии заболевания. </a:t>
          </a:r>
          <a:endParaRPr lang="ru-RU" dirty="0"/>
        </a:p>
      </dgm:t>
    </dgm:pt>
    <dgm:pt modelId="{A148691C-3C81-45E8-BB3A-5B21A6581DBF}" type="parTrans" cxnId="{4D40C6F6-1094-4ED3-A4AB-99457CEFE76E}">
      <dgm:prSet/>
      <dgm:spPr/>
      <dgm:t>
        <a:bodyPr/>
        <a:lstStyle/>
        <a:p>
          <a:endParaRPr lang="ru-RU"/>
        </a:p>
      </dgm:t>
    </dgm:pt>
    <dgm:pt modelId="{2946715B-875C-45BF-B2AA-6312B5BEA947}" type="sibTrans" cxnId="{4D40C6F6-1094-4ED3-A4AB-99457CEFE76E}">
      <dgm:prSet/>
      <dgm:spPr/>
      <dgm:t>
        <a:bodyPr/>
        <a:lstStyle/>
        <a:p>
          <a:endParaRPr lang="ru-RU"/>
        </a:p>
      </dgm:t>
    </dgm:pt>
    <dgm:pt modelId="{D9B2B4F5-6D28-457E-984F-76552C55219E}" type="pres">
      <dgm:prSet presAssocID="{CDA547B6-8F87-4AA2-9C55-AFF02110E3B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0E7B2800-2816-458C-B280-ABCE0A11A3A7}" type="pres">
      <dgm:prSet presAssocID="{A2AADED6-C1CF-4CC9-8EB0-5ABA7A843A51}" presName="circle1" presStyleLbl="node1" presStyleIdx="0" presStyleCnt="3"/>
      <dgm:spPr/>
    </dgm:pt>
    <dgm:pt modelId="{DCB66066-3A8E-4935-BAC4-2CDE7255C719}" type="pres">
      <dgm:prSet presAssocID="{A2AADED6-C1CF-4CC9-8EB0-5ABA7A843A51}" presName="space" presStyleCnt="0"/>
      <dgm:spPr/>
    </dgm:pt>
    <dgm:pt modelId="{3CD57816-826B-4012-AD51-ACD53BB58CDD}" type="pres">
      <dgm:prSet presAssocID="{A2AADED6-C1CF-4CC9-8EB0-5ABA7A843A51}" presName="rect1" presStyleLbl="alignAcc1" presStyleIdx="0" presStyleCnt="3"/>
      <dgm:spPr/>
    </dgm:pt>
    <dgm:pt modelId="{FCD5F092-C54C-4694-9CF4-C1AD50548453}" type="pres">
      <dgm:prSet presAssocID="{3B701DAB-22BA-40D6-8637-76F819265C0A}" presName="vertSpace2" presStyleLbl="node1" presStyleIdx="0" presStyleCnt="3"/>
      <dgm:spPr/>
    </dgm:pt>
    <dgm:pt modelId="{A27AA5FE-B846-4CEC-BC99-69632D91E615}" type="pres">
      <dgm:prSet presAssocID="{3B701DAB-22BA-40D6-8637-76F819265C0A}" presName="circle2" presStyleLbl="node1" presStyleIdx="1" presStyleCnt="3"/>
      <dgm:spPr/>
    </dgm:pt>
    <dgm:pt modelId="{F0D4217F-65F6-4787-81F2-43E242661BEF}" type="pres">
      <dgm:prSet presAssocID="{3B701DAB-22BA-40D6-8637-76F819265C0A}" presName="rect2" presStyleLbl="alignAcc1" presStyleIdx="1" presStyleCnt="3"/>
      <dgm:spPr/>
    </dgm:pt>
    <dgm:pt modelId="{BD4E862B-CADC-4A51-B7F8-833DAB05030D}" type="pres">
      <dgm:prSet presAssocID="{2098FBEC-9077-43D9-BF25-D63DA087AC5B}" presName="vertSpace3" presStyleLbl="node1" presStyleIdx="1" presStyleCnt="3"/>
      <dgm:spPr/>
    </dgm:pt>
    <dgm:pt modelId="{252D5380-773F-4EBD-B922-06EA0C0FE527}" type="pres">
      <dgm:prSet presAssocID="{2098FBEC-9077-43D9-BF25-D63DA087AC5B}" presName="circle3" presStyleLbl="node1" presStyleIdx="2" presStyleCnt="3"/>
      <dgm:spPr/>
    </dgm:pt>
    <dgm:pt modelId="{3F96F280-EDE2-4359-B386-1E32D91EA6F0}" type="pres">
      <dgm:prSet presAssocID="{2098FBEC-9077-43D9-BF25-D63DA087AC5B}" presName="rect3" presStyleLbl="alignAcc1" presStyleIdx="2" presStyleCnt="3"/>
      <dgm:spPr/>
    </dgm:pt>
    <dgm:pt modelId="{77F7FBBD-932C-423D-B5E0-48B1FC1761B9}" type="pres">
      <dgm:prSet presAssocID="{A2AADED6-C1CF-4CC9-8EB0-5ABA7A843A51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64A043CC-5731-4C30-B9B6-33DF529B64C8}" type="pres">
      <dgm:prSet presAssocID="{3B701DAB-22BA-40D6-8637-76F819265C0A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06344608-DB6C-4695-9479-FC79B123E55F}" type="pres">
      <dgm:prSet presAssocID="{2098FBEC-9077-43D9-BF25-D63DA087AC5B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FF33E07E-0475-4F38-BD8F-D5058FF19C03}" type="presOf" srcId="{2098FBEC-9077-43D9-BF25-D63DA087AC5B}" destId="{3F96F280-EDE2-4359-B386-1E32D91EA6F0}" srcOrd="0" destOrd="0" presId="urn:microsoft.com/office/officeart/2005/8/layout/target3"/>
    <dgm:cxn modelId="{89C50ACD-F116-4620-8528-13F15DA035C7}" type="presOf" srcId="{3B701DAB-22BA-40D6-8637-76F819265C0A}" destId="{F0D4217F-65F6-4787-81F2-43E242661BEF}" srcOrd="0" destOrd="0" presId="urn:microsoft.com/office/officeart/2005/8/layout/target3"/>
    <dgm:cxn modelId="{6573F795-6A01-4375-8DB4-FB384ECA75D5}" type="presOf" srcId="{A2AADED6-C1CF-4CC9-8EB0-5ABA7A843A51}" destId="{77F7FBBD-932C-423D-B5E0-48B1FC1761B9}" srcOrd="1" destOrd="0" presId="urn:microsoft.com/office/officeart/2005/8/layout/target3"/>
    <dgm:cxn modelId="{2D1739D3-73F1-42F6-AF99-699248592229}" type="presOf" srcId="{2098FBEC-9077-43D9-BF25-D63DA087AC5B}" destId="{06344608-DB6C-4695-9479-FC79B123E55F}" srcOrd="1" destOrd="0" presId="urn:microsoft.com/office/officeart/2005/8/layout/target3"/>
    <dgm:cxn modelId="{991B7EF9-3E42-4A46-B283-056D364D1D93}" type="presOf" srcId="{CDA547B6-8F87-4AA2-9C55-AFF02110E3B0}" destId="{D9B2B4F5-6D28-457E-984F-76552C55219E}" srcOrd="0" destOrd="0" presId="urn:microsoft.com/office/officeart/2005/8/layout/target3"/>
    <dgm:cxn modelId="{FC8AC265-F01E-4747-93E9-B4BF9AB1F133}" srcId="{CDA547B6-8F87-4AA2-9C55-AFF02110E3B0}" destId="{3B701DAB-22BA-40D6-8637-76F819265C0A}" srcOrd="1" destOrd="0" parTransId="{03FC6DDE-36BB-4B23-8E5B-E03D17B88E92}" sibTransId="{671E82AA-D288-4854-B075-BF206A925DF9}"/>
    <dgm:cxn modelId="{B80C0BF1-7C43-4839-8406-C9A387F45277}" srcId="{CDA547B6-8F87-4AA2-9C55-AFF02110E3B0}" destId="{A2AADED6-C1CF-4CC9-8EB0-5ABA7A843A51}" srcOrd="0" destOrd="0" parTransId="{2C789C57-D930-4255-8C64-C65DCCF59DC6}" sibTransId="{CA47DF35-DD9B-4BD6-89F8-78E804CCFBCD}"/>
    <dgm:cxn modelId="{8F0DB2AB-3F55-4041-B893-B055F589B0F2}" type="presOf" srcId="{3B701DAB-22BA-40D6-8637-76F819265C0A}" destId="{64A043CC-5731-4C30-B9B6-33DF529B64C8}" srcOrd="1" destOrd="0" presId="urn:microsoft.com/office/officeart/2005/8/layout/target3"/>
    <dgm:cxn modelId="{4D40C6F6-1094-4ED3-A4AB-99457CEFE76E}" srcId="{CDA547B6-8F87-4AA2-9C55-AFF02110E3B0}" destId="{2098FBEC-9077-43D9-BF25-D63DA087AC5B}" srcOrd="2" destOrd="0" parTransId="{A148691C-3C81-45E8-BB3A-5B21A6581DBF}" sibTransId="{2946715B-875C-45BF-B2AA-6312B5BEA947}"/>
    <dgm:cxn modelId="{C7ED5693-4C5E-4AD1-90F5-3E48210411E1}" type="presOf" srcId="{A2AADED6-C1CF-4CC9-8EB0-5ABA7A843A51}" destId="{3CD57816-826B-4012-AD51-ACD53BB58CDD}" srcOrd="0" destOrd="0" presId="urn:microsoft.com/office/officeart/2005/8/layout/target3"/>
    <dgm:cxn modelId="{53BDE393-CD89-484F-8FD2-9F5F099E5023}" type="presParOf" srcId="{D9B2B4F5-6D28-457E-984F-76552C55219E}" destId="{0E7B2800-2816-458C-B280-ABCE0A11A3A7}" srcOrd="0" destOrd="0" presId="urn:microsoft.com/office/officeart/2005/8/layout/target3"/>
    <dgm:cxn modelId="{8B486F51-2E04-4E45-99CD-07BDD92C2FC7}" type="presParOf" srcId="{D9B2B4F5-6D28-457E-984F-76552C55219E}" destId="{DCB66066-3A8E-4935-BAC4-2CDE7255C719}" srcOrd="1" destOrd="0" presId="urn:microsoft.com/office/officeart/2005/8/layout/target3"/>
    <dgm:cxn modelId="{456989E7-5424-44C3-BBEB-047760CB514F}" type="presParOf" srcId="{D9B2B4F5-6D28-457E-984F-76552C55219E}" destId="{3CD57816-826B-4012-AD51-ACD53BB58CDD}" srcOrd="2" destOrd="0" presId="urn:microsoft.com/office/officeart/2005/8/layout/target3"/>
    <dgm:cxn modelId="{DBC75C74-82E4-42D4-BCBB-B218664FDBFB}" type="presParOf" srcId="{D9B2B4F5-6D28-457E-984F-76552C55219E}" destId="{FCD5F092-C54C-4694-9CF4-C1AD50548453}" srcOrd="3" destOrd="0" presId="urn:microsoft.com/office/officeart/2005/8/layout/target3"/>
    <dgm:cxn modelId="{5BF3D440-60D6-48EF-A18F-7660BE823861}" type="presParOf" srcId="{D9B2B4F5-6D28-457E-984F-76552C55219E}" destId="{A27AA5FE-B846-4CEC-BC99-69632D91E615}" srcOrd="4" destOrd="0" presId="urn:microsoft.com/office/officeart/2005/8/layout/target3"/>
    <dgm:cxn modelId="{228288B7-1199-4BFF-8DA4-81D8505A906E}" type="presParOf" srcId="{D9B2B4F5-6D28-457E-984F-76552C55219E}" destId="{F0D4217F-65F6-4787-81F2-43E242661BEF}" srcOrd="5" destOrd="0" presId="urn:microsoft.com/office/officeart/2005/8/layout/target3"/>
    <dgm:cxn modelId="{BB7BE64D-BC8D-4302-9266-D29C3E7FEDEC}" type="presParOf" srcId="{D9B2B4F5-6D28-457E-984F-76552C55219E}" destId="{BD4E862B-CADC-4A51-B7F8-833DAB05030D}" srcOrd="6" destOrd="0" presId="urn:microsoft.com/office/officeart/2005/8/layout/target3"/>
    <dgm:cxn modelId="{D3A83036-00DD-4E85-AF23-B8548F2184D1}" type="presParOf" srcId="{D9B2B4F5-6D28-457E-984F-76552C55219E}" destId="{252D5380-773F-4EBD-B922-06EA0C0FE527}" srcOrd="7" destOrd="0" presId="urn:microsoft.com/office/officeart/2005/8/layout/target3"/>
    <dgm:cxn modelId="{03764B1A-8D95-49EF-A021-198FFDDAD9B7}" type="presParOf" srcId="{D9B2B4F5-6D28-457E-984F-76552C55219E}" destId="{3F96F280-EDE2-4359-B386-1E32D91EA6F0}" srcOrd="8" destOrd="0" presId="urn:microsoft.com/office/officeart/2005/8/layout/target3"/>
    <dgm:cxn modelId="{C5B74BBE-A024-48A2-B92A-0F15F3F96E41}" type="presParOf" srcId="{D9B2B4F5-6D28-457E-984F-76552C55219E}" destId="{77F7FBBD-932C-423D-B5E0-48B1FC1761B9}" srcOrd="9" destOrd="0" presId="urn:microsoft.com/office/officeart/2005/8/layout/target3"/>
    <dgm:cxn modelId="{DAACF585-0206-4C48-BA20-D8D7C0592B6D}" type="presParOf" srcId="{D9B2B4F5-6D28-457E-984F-76552C55219E}" destId="{64A043CC-5731-4C30-B9B6-33DF529B64C8}" srcOrd="10" destOrd="0" presId="urn:microsoft.com/office/officeart/2005/8/layout/target3"/>
    <dgm:cxn modelId="{27DCBEB4-9244-456C-B9D5-FB59E895E06B}" type="presParOf" srcId="{D9B2B4F5-6D28-457E-984F-76552C55219E}" destId="{06344608-DB6C-4695-9479-FC79B123E55F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FE5C283-264A-4DEE-A505-9D6142F548E0}">
      <dsp:nvSpPr>
        <dsp:cNvPr id="0" name=""/>
        <dsp:cNvSpPr/>
      </dsp:nvSpPr>
      <dsp:spPr>
        <a:xfrm>
          <a:off x="0" y="46185"/>
          <a:ext cx="7823200" cy="104971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1" kern="1200" dirty="0" smtClean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rPr>
            <a:t>ООО «</a:t>
          </a:r>
          <a:r>
            <a:rPr lang="ru-RU" sz="2500" b="1" kern="1200" dirty="0" err="1" smtClean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rPr>
            <a:t>Мировет</a:t>
          </a:r>
          <a:r>
            <a:rPr lang="ru-RU" sz="2500" b="1" kern="1200" dirty="0" smtClean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rPr>
            <a:t>»  производитель ветеринарных препаратов, включая вакцины и </a:t>
          </a:r>
          <a:r>
            <a:rPr lang="ru-RU" sz="2500" b="1" kern="1200" dirty="0" err="1" smtClean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rPr>
            <a:t>пробиотики</a:t>
          </a:r>
          <a:endParaRPr lang="ru-RU" sz="2500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0" y="46185"/>
        <a:ext cx="7823200" cy="1049719"/>
      </dsp:txXfrm>
    </dsp:sp>
    <dsp:sp modelId="{525025F1-91CD-48D1-A3C4-24FD2B453EFD}">
      <dsp:nvSpPr>
        <dsp:cNvPr id="0" name=""/>
        <dsp:cNvSpPr/>
      </dsp:nvSpPr>
      <dsp:spPr>
        <a:xfrm>
          <a:off x="3819" y="1524000"/>
          <a:ext cx="2605186" cy="285786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+mn-lt"/>
              <a:cs typeface="Arial" pitchFamily="34" charset="0"/>
            </a:rPr>
            <a:t>ООО «Пушкинский мясной двор» производитель говядины, свинины и телятины. Предоставляет свои мощности для реализации программы «мини-стада»</a:t>
          </a:r>
          <a:endParaRPr lang="ru-RU" sz="1800" kern="1200" dirty="0">
            <a:latin typeface="+mn-lt"/>
          </a:endParaRPr>
        </a:p>
      </dsp:txBody>
      <dsp:txXfrm>
        <a:off x="3819" y="1524000"/>
        <a:ext cx="2605186" cy="2857861"/>
      </dsp:txXfrm>
    </dsp:sp>
    <dsp:sp modelId="{E2C9E9FA-58FB-4472-BB0F-99A590C82E42}">
      <dsp:nvSpPr>
        <dsp:cNvPr id="0" name=""/>
        <dsp:cNvSpPr/>
      </dsp:nvSpPr>
      <dsp:spPr>
        <a:xfrm>
          <a:off x="2609006" y="1520128"/>
          <a:ext cx="2605186" cy="286560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+mn-lt"/>
              <a:cs typeface="Arial" pitchFamily="34" charset="0"/>
            </a:rPr>
            <a:t>ФГБОУ ВО «Московская государственная академия ветеринарной медицины и биотехнологии – МВА имени К.И. Скрябина» - ведущее российское образовательное учреждение в области ветеринарии</a:t>
          </a:r>
          <a:endParaRPr lang="ru-RU" sz="1800" kern="1200" dirty="0">
            <a:latin typeface="+mn-lt"/>
          </a:endParaRPr>
        </a:p>
      </dsp:txBody>
      <dsp:txXfrm>
        <a:off x="2609006" y="1520128"/>
        <a:ext cx="2605186" cy="2865606"/>
      </dsp:txXfrm>
    </dsp:sp>
    <dsp:sp modelId="{5B5CB549-4B6E-49ED-95DF-774690650966}">
      <dsp:nvSpPr>
        <dsp:cNvPr id="0" name=""/>
        <dsp:cNvSpPr/>
      </dsp:nvSpPr>
      <dsp:spPr>
        <a:xfrm>
          <a:off x="5214193" y="1524000"/>
          <a:ext cx="2605186" cy="285786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+mn-lt"/>
              <a:cs typeface="Arial" pitchFamily="34" charset="0"/>
            </a:rPr>
            <a:t>Валлонская Ассоциация по Разведению Скота (Бельгия)– партнер в области управления и модернизации генетических характеристик скота</a:t>
          </a:r>
          <a:endParaRPr lang="ru-RU" sz="1800" kern="1200" dirty="0">
            <a:latin typeface="+mn-lt"/>
          </a:endParaRPr>
        </a:p>
      </dsp:txBody>
      <dsp:txXfrm>
        <a:off x="5214193" y="1524000"/>
        <a:ext cx="2605186" cy="2857861"/>
      </dsp:txXfrm>
    </dsp:sp>
    <dsp:sp modelId="{0F528731-4755-4D64-AB6B-96D8A8093792}">
      <dsp:nvSpPr>
        <dsp:cNvPr id="0" name=""/>
        <dsp:cNvSpPr/>
      </dsp:nvSpPr>
      <dsp:spPr>
        <a:xfrm>
          <a:off x="0" y="4395139"/>
          <a:ext cx="7823200" cy="6608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4ED1AC8-E6DC-4839-BA22-CA95085214DF}">
      <dsp:nvSpPr>
        <dsp:cNvPr id="0" name=""/>
        <dsp:cNvSpPr/>
      </dsp:nvSpPr>
      <dsp:spPr>
        <a:xfrm>
          <a:off x="0" y="933588"/>
          <a:ext cx="8381999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C0F16-FB2F-4CE7-BA19-F52ACFED42EA}">
      <dsp:nvSpPr>
        <dsp:cNvPr id="0" name=""/>
        <dsp:cNvSpPr/>
      </dsp:nvSpPr>
      <dsp:spPr>
        <a:xfrm>
          <a:off x="418690" y="184833"/>
          <a:ext cx="5861669" cy="88159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Все мероприятия по лечению и оздоровлению поголовья проводятся БЕЗ использования антибиотиков (включая мастит)</a:t>
          </a:r>
          <a:endParaRPr lang="ru-RU" sz="2000" kern="1200" dirty="0"/>
        </a:p>
      </dsp:txBody>
      <dsp:txXfrm>
        <a:off x="418690" y="184833"/>
        <a:ext cx="5861669" cy="881595"/>
      </dsp:txXfrm>
    </dsp:sp>
    <dsp:sp modelId="{59B73723-152A-4016-9B85-1C16454A969E}">
      <dsp:nvSpPr>
        <dsp:cNvPr id="0" name=""/>
        <dsp:cNvSpPr/>
      </dsp:nvSpPr>
      <dsp:spPr>
        <a:xfrm>
          <a:off x="0" y="1904238"/>
          <a:ext cx="8381999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D791E-338E-40E8-B9C7-61214F178099}">
      <dsp:nvSpPr>
        <dsp:cNvPr id="0" name=""/>
        <dsp:cNvSpPr/>
      </dsp:nvSpPr>
      <dsp:spPr>
        <a:xfrm>
          <a:off x="418690" y="1208988"/>
          <a:ext cx="5861669" cy="828090"/>
        </a:xfrm>
        <a:prstGeom prst="round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Прирост продуктивности от 10 до 20%</a:t>
          </a:r>
          <a:endParaRPr lang="ru-RU" sz="2000" kern="1200" dirty="0"/>
        </a:p>
      </dsp:txBody>
      <dsp:txXfrm>
        <a:off x="418690" y="1208988"/>
        <a:ext cx="5861669" cy="828090"/>
      </dsp:txXfrm>
    </dsp:sp>
    <dsp:sp modelId="{F6C3209C-8750-4E29-B191-2DA32954B19A}">
      <dsp:nvSpPr>
        <dsp:cNvPr id="0" name=""/>
        <dsp:cNvSpPr/>
      </dsp:nvSpPr>
      <dsp:spPr>
        <a:xfrm>
          <a:off x="0" y="2907503"/>
          <a:ext cx="8381999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930462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F44C5-A834-4060-A422-335ADB0D9E19}">
      <dsp:nvSpPr>
        <dsp:cNvPr id="0" name=""/>
        <dsp:cNvSpPr/>
      </dsp:nvSpPr>
      <dsp:spPr>
        <a:xfrm>
          <a:off x="418690" y="2179638"/>
          <a:ext cx="5861669" cy="860704"/>
        </a:xfrm>
        <a:prstGeom prst="roundRect">
          <a:avLst/>
        </a:prstGeom>
        <a:gradFill rotWithShape="0">
          <a:gsLst>
            <a:gs pos="0">
              <a:schemeClr val="accent4">
                <a:hueOff val="6930462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2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2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Экологическая безопасность </a:t>
          </a:r>
          <a:r>
            <a:rPr lang="ru-RU" sz="2000" kern="1200" dirty="0" err="1" smtClean="0"/>
            <a:t>пробиотиков</a:t>
          </a:r>
          <a:r>
            <a:rPr lang="ru-RU" sz="2000" kern="1200" dirty="0" smtClean="0"/>
            <a:t>, безвредность для человека и животного</a:t>
          </a:r>
        </a:p>
      </dsp:txBody>
      <dsp:txXfrm>
        <a:off x="418690" y="2179638"/>
        <a:ext cx="5861669" cy="860704"/>
      </dsp:txXfrm>
    </dsp:sp>
    <dsp:sp modelId="{333BF056-B2DD-4624-8B30-8EB3F9171CA9}">
      <dsp:nvSpPr>
        <dsp:cNvPr id="0" name=""/>
        <dsp:cNvSpPr/>
      </dsp:nvSpPr>
      <dsp:spPr>
        <a:xfrm>
          <a:off x="0" y="3880966"/>
          <a:ext cx="8381999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395693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54B80-C81B-4A5C-9424-B2A89E8AD7EC}">
      <dsp:nvSpPr>
        <dsp:cNvPr id="0" name=""/>
        <dsp:cNvSpPr/>
      </dsp:nvSpPr>
      <dsp:spPr>
        <a:xfrm>
          <a:off x="418690" y="3182903"/>
          <a:ext cx="5861669" cy="830903"/>
        </a:xfrm>
        <a:prstGeom prst="roundRect">
          <a:avLst/>
        </a:prstGeom>
        <a:gradFill rotWithShape="0">
          <a:gsLst>
            <a:gs pos="0">
              <a:schemeClr val="accent4">
                <a:hueOff val="10395693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3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3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Уникальные разработки в партнерстве с МВА им. К.И. Скрябина</a:t>
          </a:r>
        </a:p>
      </dsp:txBody>
      <dsp:txXfrm>
        <a:off x="418690" y="3182903"/>
        <a:ext cx="5861669" cy="830903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7D0E5ED-BD46-4B0C-A92C-1469F67EFDD8}">
      <dsp:nvSpPr>
        <dsp:cNvPr id="0" name=""/>
        <dsp:cNvSpPr/>
      </dsp:nvSpPr>
      <dsp:spPr>
        <a:xfrm rot="5400000">
          <a:off x="-84929" y="246707"/>
          <a:ext cx="566194" cy="39633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/>
        </a:p>
      </dsp:txBody>
      <dsp:txXfrm rot="5400000">
        <a:off x="-84929" y="246707"/>
        <a:ext cx="566194" cy="396336"/>
      </dsp:txXfrm>
    </dsp:sp>
    <dsp:sp modelId="{62A7E68A-A1E2-4170-81B0-BFC58D9A33DC}">
      <dsp:nvSpPr>
        <dsp:cNvPr id="0" name=""/>
        <dsp:cNvSpPr/>
      </dsp:nvSpPr>
      <dsp:spPr>
        <a:xfrm rot="5400000">
          <a:off x="4241697" y="-3841773"/>
          <a:ext cx="684407" cy="83751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Универсальность (высокая лечебно-профилактическая эффективность при бактериальных, грибных и вирусных болезнях разных видов животных, в т.ч. птиц и рыб; санация кормов; реабилитация почвы; улучшение кормовой базы; ускорение переработки и </a:t>
          </a:r>
          <a:r>
            <a:rPr kumimoji="0" lang="ru-RU" sz="1200" b="0" i="0" u="none" strike="noStrike" kern="1200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деодорирование</a:t>
          </a: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 навоза, навозной жижи и куриного помета).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 rot="5400000">
        <a:off x="4241697" y="-3841773"/>
        <a:ext cx="684407" cy="8375130"/>
      </dsp:txXfrm>
    </dsp:sp>
    <dsp:sp modelId="{AACF5B9A-4C77-47D4-880B-CCC7AEFEDA7B}">
      <dsp:nvSpPr>
        <dsp:cNvPr id="0" name=""/>
        <dsp:cNvSpPr/>
      </dsp:nvSpPr>
      <dsp:spPr>
        <a:xfrm rot="5400000">
          <a:off x="-84929" y="763917"/>
          <a:ext cx="566194" cy="396336"/>
        </a:xfrm>
        <a:prstGeom prst="chevron">
          <a:avLst/>
        </a:prstGeom>
        <a:gradFill rotWithShape="0">
          <a:gsLst>
            <a:gs pos="0">
              <a:schemeClr val="accent4">
                <a:hueOff val="1299462"/>
                <a:satOff val="-5996"/>
                <a:lumOff val="2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299462"/>
                <a:satOff val="-5996"/>
                <a:lumOff val="2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299462"/>
                <a:satOff val="-5996"/>
                <a:lumOff val="2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/>
        </a:p>
      </dsp:txBody>
      <dsp:txXfrm rot="5400000">
        <a:off x="-84929" y="763917"/>
        <a:ext cx="566194" cy="396336"/>
      </dsp:txXfrm>
    </dsp:sp>
    <dsp:sp modelId="{2F4D6551-BEA3-4B41-BAB6-61ED5213272D}">
      <dsp:nvSpPr>
        <dsp:cNvPr id="0" name=""/>
        <dsp:cNvSpPr/>
      </dsp:nvSpPr>
      <dsp:spPr>
        <a:xfrm rot="5400000">
          <a:off x="4385244" y="-3233701"/>
          <a:ext cx="397313" cy="83751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299462"/>
              <a:satOff val="-5996"/>
              <a:lumOff val="22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Высокая продуктивность штаммов-компонентов препарата (синтез </a:t>
          </a:r>
          <a:r>
            <a:rPr kumimoji="0" lang="ru-RU" sz="1200" b="0" i="0" u="none" strike="noStrike" kern="1200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бактериоцинов</a:t>
          </a: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, ферментов, незаменимых аминокислот, витаминов, белков-сорбентов токсинов и </a:t>
          </a:r>
          <a:r>
            <a:rPr kumimoji="0" lang="ru-RU" sz="1200" b="0" i="0" u="none" strike="noStrike" kern="1200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радионуклеидов</a:t>
          </a: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 </a:t>
          </a:r>
          <a:r>
            <a:rPr kumimoji="0" lang="ru-RU" sz="1200" b="0" i="0" u="none" strike="noStrike" kern="1200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и</a:t>
          </a: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 др.).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 rot="5400000">
        <a:off x="4385244" y="-3233701"/>
        <a:ext cx="397313" cy="8375130"/>
      </dsp:txXfrm>
    </dsp:sp>
    <dsp:sp modelId="{EEC45466-F425-4F06-9762-EC63D9F08017}">
      <dsp:nvSpPr>
        <dsp:cNvPr id="0" name=""/>
        <dsp:cNvSpPr/>
      </dsp:nvSpPr>
      <dsp:spPr>
        <a:xfrm rot="5400000">
          <a:off x="-84929" y="1266483"/>
          <a:ext cx="566194" cy="396336"/>
        </a:xfrm>
        <a:prstGeom prst="chevron">
          <a:avLst/>
        </a:prstGeom>
        <a:gradFill rotWithShape="0">
          <a:gsLst>
            <a:gs pos="0">
              <a:schemeClr val="accent4">
                <a:hueOff val="2598923"/>
                <a:satOff val="-11992"/>
                <a:lumOff val="4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598923"/>
                <a:satOff val="-11992"/>
                <a:lumOff val="4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598923"/>
                <a:satOff val="-11992"/>
                <a:lumOff val="4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/>
        </a:p>
      </dsp:txBody>
      <dsp:txXfrm rot="5400000">
        <a:off x="-84929" y="1266483"/>
        <a:ext cx="566194" cy="396336"/>
      </dsp:txXfrm>
    </dsp:sp>
    <dsp:sp modelId="{229F9F06-BE4F-4C65-8834-7EF0C9FE7649}">
      <dsp:nvSpPr>
        <dsp:cNvPr id="0" name=""/>
        <dsp:cNvSpPr/>
      </dsp:nvSpPr>
      <dsp:spPr>
        <a:xfrm rot="5400000">
          <a:off x="4399888" y="-2755848"/>
          <a:ext cx="368026" cy="83751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Избирательность </a:t>
          </a:r>
          <a:r>
            <a:rPr kumimoji="0" lang="ru-RU" sz="1200" b="0" i="0" u="none" strike="noStrike" kern="1200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антимикробного</a:t>
          </a: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 действия (убивает патогенные микроорганизмы и способствует размножению полезной микрофлоры).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 rot="5400000">
        <a:off x="4399888" y="-2755848"/>
        <a:ext cx="368026" cy="8375130"/>
      </dsp:txXfrm>
    </dsp:sp>
    <dsp:sp modelId="{0609BAB8-A024-48F8-8F9B-280585AD51D8}">
      <dsp:nvSpPr>
        <dsp:cNvPr id="0" name=""/>
        <dsp:cNvSpPr/>
      </dsp:nvSpPr>
      <dsp:spPr>
        <a:xfrm rot="5400000">
          <a:off x="-84929" y="1769049"/>
          <a:ext cx="566194" cy="396336"/>
        </a:xfrm>
        <a:prstGeom prst="chevron">
          <a:avLst/>
        </a:prstGeom>
        <a:gradFill rotWithShape="0">
          <a:gsLst>
            <a:gs pos="0">
              <a:schemeClr val="accent4">
                <a:hueOff val="3898385"/>
                <a:satOff val="-17988"/>
                <a:lumOff val="6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898385"/>
                <a:satOff val="-17988"/>
                <a:lumOff val="6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898385"/>
                <a:satOff val="-17988"/>
                <a:lumOff val="6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/>
        </a:p>
      </dsp:txBody>
      <dsp:txXfrm rot="5400000">
        <a:off x="-84929" y="1769049"/>
        <a:ext cx="566194" cy="396336"/>
      </dsp:txXfrm>
    </dsp:sp>
    <dsp:sp modelId="{00804C66-02BB-42AC-819E-BB3B0723BC0C}">
      <dsp:nvSpPr>
        <dsp:cNvPr id="0" name=""/>
        <dsp:cNvSpPr/>
      </dsp:nvSpPr>
      <dsp:spPr>
        <a:xfrm rot="5400000">
          <a:off x="4399888" y="-2253433"/>
          <a:ext cx="368026" cy="83751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898385"/>
              <a:satOff val="-17988"/>
              <a:lumOff val="66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Технологичность (штаммы выдерживают высокие температуры и давление при производстве комбикормов и кормовых добавок). 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 rot="5400000">
        <a:off x="4399888" y="-2253433"/>
        <a:ext cx="368026" cy="8375130"/>
      </dsp:txXfrm>
    </dsp:sp>
    <dsp:sp modelId="{3B74137E-EB6C-46FE-ABD2-720D39F2A1D6}">
      <dsp:nvSpPr>
        <dsp:cNvPr id="0" name=""/>
        <dsp:cNvSpPr/>
      </dsp:nvSpPr>
      <dsp:spPr>
        <a:xfrm rot="5400000">
          <a:off x="-84929" y="2271615"/>
          <a:ext cx="566194" cy="396336"/>
        </a:xfrm>
        <a:prstGeom prst="chevron">
          <a:avLst/>
        </a:prstGeom>
        <a:gradFill rotWithShape="0">
          <a:gsLst>
            <a:gs pos="0">
              <a:schemeClr val="accent4">
                <a:hueOff val="5197847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7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7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5400000">
        <a:off x="-84929" y="2271615"/>
        <a:ext cx="566194" cy="396336"/>
      </dsp:txXfrm>
    </dsp:sp>
    <dsp:sp modelId="{8E019D04-95C8-4EDB-BD88-5BBF59F261A6}">
      <dsp:nvSpPr>
        <dsp:cNvPr id="0" name=""/>
        <dsp:cNvSpPr/>
      </dsp:nvSpPr>
      <dsp:spPr>
        <a:xfrm rot="5400000">
          <a:off x="4391429" y="-1725698"/>
          <a:ext cx="368026" cy="83751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5197847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200" b="0" i="0" u="none" strike="noStrike" kern="1200" cap="none" normalizeH="0" baseline="0" dirty="0" err="1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Антибиотикоустойчивость</a:t>
          </a: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 штаммов.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 rot="5400000">
        <a:off x="4391429" y="-1725698"/>
        <a:ext cx="368026" cy="8375130"/>
      </dsp:txXfrm>
    </dsp:sp>
    <dsp:sp modelId="{EED73C01-388C-4508-A24E-51122445EC6A}">
      <dsp:nvSpPr>
        <dsp:cNvPr id="0" name=""/>
        <dsp:cNvSpPr/>
      </dsp:nvSpPr>
      <dsp:spPr>
        <a:xfrm rot="5400000">
          <a:off x="-84929" y="2774181"/>
          <a:ext cx="566194" cy="396336"/>
        </a:xfrm>
        <a:prstGeom prst="chevron">
          <a:avLst/>
        </a:prstGeom>
        <a:gradFill rotWithShape="0">
          <a:gsLst>
            <a:gs pos="0">
              <a:schemeClr val="accent4">
                <a:hueOff val="6497308"/>
                <a:satOff val="-29980"/>
                <a:lumOff val="11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497308"/>
                <a:satOff val="-29980"/>
                <a:lumOff val="11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497308"/>
                <a:satOff val="-29980"/>
                <a:lumOff val="11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5400000">
        <a:off x="-84929" y="2774181"/>
        <a:ext cx="566194" cy="396336"/>
      </dsp:txXfrm>
    </dsp:sp>
    <dsp:sp modelId="{880BACAB-DCDC-4DC2-946B-9C8F37EE401B}">
      <dsp:nvSpPr>
        <dsp:cNvPr id="0" name=""/>
        <dsp:cNvSpPr/>
      </dsp:nvSpPr>
      <dsp:spPr>
        <a:xfrm rot="5400000">
          <a:off x="4399888" y="-1247996"/>
          <a:ext cx="368026" cy="83751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497308"/>
              <a:satOff val="-29980"/>
              <a:lumOff val="110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Хорошая растворимость препарата в воде, молоке, молозиве и т.п.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 rot="5400000">
        <a:off x="4399888" y="-1247996"/>
        <a:ext cx="368026" cy="8375130"/>
      </dsp:txXfrm>
    </dsp:sp>
    <dsp:sp modelId="{03FE5230-7549-49D0-85E8-75ADAEC4FABD}">
      <dsp:nvSpPr>
        <dsp:cNvPr id="0" name=""/>
        <dsp:cNvSpPr/>
      </dsp:nvSpPr>
      <dsp:spPr>
        <a:xfrm rot="5400000">
          <a:off x="-84929" y="3276747"/>
          <a:ext cx="566194" cy="396336"/>
        </a:xfrm>
        <a:prstGeom prst="chevron">
          <a:avLst/>
        </a:prstGeom>
        <a:gradFill rotWithShape="0">
          <a:gsLst>
            <a:gs pos="0">
              <a:schemeClr val="accent4">
                <a:hueOff val="7796770"/>
                <a:satOff val="-35976"/>
                <a:lumOff val="13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796770"/>
                <a:satOff val="-35976"/>
                <a:lumOff val="1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796770"/>
                <a:satOff val="-35976"/>
                <a:lumOff val="13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5400000">
        <a:off x="-84929" y="3276747"/>
        <a:ext cx="566194" cy="396336"/>
      </dsp:txXfrm>
    </dsp:sp>
    <dsp:sp modelId="{068459EC-0180-4354-BEF6-AD5A50B5C7C5}">
      <dsp:nvSpPr>
        <dsp:cNvPr id="0" name=""/>
        <dsp:cNvSpPr/>
      </dsp:nvSpPr>
      <dsp:spPr>
        <a:xfrm rot="5400000">
          <a:off x="4399888" y="-728854"/>
          <a:ext cx="368026" cy="83751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796770"/>
              <a:satOff val="-35976"/>
              <a:lumOff val="132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Calibri" pitchFamily="34" charset="0"/>
            </a:rPr>
            <a:t>Экологическая безопасность</a:t>
          </a:r>
          <a:r>
            <a:rPr kumimoji="0" lang="ru-RU" sz="21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Calibri" pitchFamily="34" charset="0"/>
            </a:rPr>
            <a:t>.</a:t>
          </a:r>
          <a:r>
            <a:rPr kumimoji="0" lang="ru-RU" sz="2100" b="0" i="0" u="none" strike="noStrike" kern="1200" cap="none" normalizeH="0" baseline="0" dirty="0" smtClean="0">
              <a:ln/>
              <a:effectLst/>
              <a:latin typeface="Arial" pitchFamily="34" charset="0"/>
              <a:cs typeface="Arial" pitchFamily="34" charset="0"/>
            </a:rPr>
            <a:t> </a:t>
          </a:r>
          <a:endParaRPr lang="ru-RU" sz="2100" kern="1200" dirty="0"/>
        </a:p>
      </dsp:txBody>
      <dsp:txXfrm rot="5400000">
        <a:off x="4399888" y="-728854"/>
        <a:ext cx="368026" cy="8375130"/>
      </dsp:txXfrm>
    </dsp:sp>
    <dsp:sp modelId="{BD62C7AB-492C-4917-BEA5-B7D142093A1F}">
      <dsp:nvSpPr>
        <dsp:cNvPr id="0" name=""/>
        <dsp:cNvSpPr/>
      </dsp:nvSpPr>
      <dsp:spPr>
        <a:xfrm rot="5400000">
          <a:off x="-84929" y="3779313"/>
          <a:ext cx="566194" cy="396336"/>
        </a:xfrm>
        <a:prstGeom prst="chevron">
          <a:avLst/>
        </a:prstGeom>
        <a:gradFill rotWithShape="0">
          <a:gsLst>
            <a:gs pos="0">
              <a:schemeClr val="accent4">
                <a:hueOff val="9096231"/>
                <a:satOff val="-41972"/>
                <a:lumOff val="15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096231"/>
                <a:satOff val="-41972"/>
                <a:lumOff val="15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096231"/>
                <a:satOff val="-41972"/>
                <a:lumOff val="15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5400000">
        <a:off x="-84929" y="3779313"/>
        <a:ext cx="566194" cy="396336"/>
      </dsp:txXfrm>
    </dsp:sp>
    <dsp:sp modelId="{9C0F869C-1494-4B3B-8163-9DB86DED038A}">
      <dsp:nvSpPr>
        <dsp:cNvPr id="0" name=""/>
        <dsp:cNvSpPr/>
      </dsp:nvSpPr>
      <dsp:spPr>
        <a:xfrm rot="5400000">
          <a:off x="4399888" y="-276015"/>
          <a:ext cx="368026" cy="83751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096231"/>
              <a:satOff val="-41972"/>
              <a:lumOff val="154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Безвредность для человека и животных.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 rot="5400000">
        <a:off x="4399888" y="-276015"/>
        <a:ext cx="368026" cy="8375130"/>
      </dsp:txXfrm>
    </dsp:sp>
    <dsp:sp modelId="{844FE7E8-F466-4665-AFB7-63ED47BD7932}">
      <dsp:nvSpPr>
        <dsp:cNvPr id="0" name=""/>
        <dsp:cNvSpPr/>
      </dsp:nvSpPr>
      <dsp:spPr>
        <a:xfrm rot="5400000">
          <a:off x="-84929" y="4281879"/>
          <a:ext cx="566194" cy="396336"/>
        </a:xfrm>
        <a:prstGeom prst="chevron">
          <a:avLst/>
        </a:prstGeom>
        <a:gradFill rotWithShape="0">
          <a:gsLst>
            <a:gs pos="0">
              <a:schemeClr val="accent4">
                <a:hueOff val="10395693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3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3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5400000">
        <a:off x="-84929" y="4281879"/>
        <a:ext cx="566194" cy="396336"/>
      </dsp:txXfrm>
    </dsp:sp>
    <dsp:sp modelId="{F78F4D93-599F-48E4-A36C-0B98C9A082E7}">
      <dsp:nvSpPr>
        <dsp:cNvPr id="0" name=""/>
        <dsp:cNvSpPr/>
      </dsp:nvSpPr>
      <dsp:spPr>
        <a:xfrm rot="5400000">
          <a:off x="4399888" y="226550"/>
          <a:ext cx="368026" cy="83751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395693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200" b="0" i="0" u="none" strike="noStrike" kern="1200" cap="none" normalizeH="0" baseline="0" dirty="0" smtClean="0">
              <a:ln/>
              <a:effectLst/>
              <a:latin typeface="Arial" pitchFamily="34" charset="0"/>
              <a:ea typeface="Times New Roman" pitchFamily="18" charset="0"/>
              <a:cs typeface="Arial" pitchFamily="34" charset="0"/>
            </a:rPr>
            <a:t>Кислотоустойчивость штаммов.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 rot="5400000">
        <a:off x="4399888" y="226550"/>
        <a:ext cx="368026" cy="837513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6EC4059-9891-4B04-8804-6B4992E853F6}">
      <dsp:nvSpPr>
        <dsp:cNvPr id="0" name=""/>
        <dsp:cNvSpPr/>
      </dsp:nvSpPr>
      <dsp:spPr>
        <a:xfrm>
          <a:off x="0" y="1014"/>
          <a:ext cx="8432799" cy="56797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Кормовые антибиотики – </a:t>
          </a:r>
          <a:r>
            <a:rPr lang="ru-RU" sz="2000" b="1" kern="1200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100%</a:t>
          </a:r>
          <a:endParaRPr lang="ru-RU" sz="2000" kern="1200" dirty="0">
            <a:solidFill>
              <a:srgbClr val="CC0066"/>
            </a:solidFill>
          </a:endParaRPr>
        </a:p>
      </dsp:txBody>
      <dsp:txXfrm>
        <a:off x="0" y="1014"/>
        <a:ext cx="8432799" cy="567974"/>
      </dsp:txXfrm>
    </dsp:sp>
    <dsp:sp modelId="{C23972DB-BE6D-4827-8DF0-B778CA223F8C}">
      <dsp:nvSpPr>
        <dsp:cNvPr id="0" name=""/>
        <dsp:cNvSpPr/>
      </dsp:nvSpPr>
      <dsp:spPr>
        <a:xfrm>
          <a:off x="0" y="583347"/>
          <a:ext cx="8432799" cy="567974"/>
        </a:xfrm>
        <a:prstGeom prst="roundRect">
          <a:avLst/>
        </a:prstGeom>
        <a:gradFill rotWithShape="0">
          <a:gsLst>
            <a:gs pos="0">
              <a:schemeClr val="accent4">
                <a:hueOff val="1732616"/>
                <a:satOff val="-7995"/>
                <a:lumOff val="29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732616"/>
                <a:satOff val="-7995"/>
                <a:lumOff val="29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732616"/>
                <a:satOff val="-7995"/>
                <a:lumOff val="29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Антибиотики для лечения молодняка при желудочно-кишечных болезнях – </a:t>
          </a:r>
          <a:r>
            <a:rPr lang="ru-RU" sz="2000" b="1" kern="1200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50%</a:t>
          </a:r>
          <a:endParaRPr lang="ru-RU" sz="2000" kern="1200" dirty="0">
            <a:solidFill>
              <a:srgbClr val="CC0066"/>
            </a:solidFill>
          </a:endParaRPr>
        </a:p>
      </dsp:txBody>
      <dsp:txXfrm>
        <a:off x="0" y="583347"/>
        <a:ext cx="8432799" cy="567974"/>
      </dsp:txXfrm>
    </dsp:sp>
    <dsp:sp modelId="{ED6B3A80-4AF0-486B-AAB6-FE078D457B1C}">
      <dsp:nvSpPr>
        <dsp:cNvPr id="0" name=""/>
        <dsp:cNvSpPr/>
      </dsp:nvSpPr>
      <dsp:spPr>
        <a:xfrm>
          <a:off x="0" y="1165679"/>
          <a:ext cx="8432799" cy="567974"/>
        </a:xfrm>
        <a:prstGeom prst="round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Витамины группы В – </a:t>
          </a:r>
          <a:r>
            <a:rPr lang="ru-RU" sz="2000" b="1" kern="1200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100%</a:t>
          </a:r>
          <a:endParaRPr lang="ru-RU" sz="2000" kern="1200" dirty="0">
            <a:solidFill>
              <a:srgbClr val="CC0066"/>
            </a:solidFill>
          </a:endParaRPr>
        </a:p>
      </dsp:txBody>
      <dsp:txXfrm>
        <a:off x="0" y="1165679"/>
        <a:ext cx="8432799" cy="567974"/>
      </dsp:txXfrm>
    </dsp:sp>
    <dsp:sp modelId="{43A2907B-92E2-4C31-8B04-C872455653CC}">
      <dsp:nvSpPr>
        <dsp:cNvPr id="0" name=""/>
        <dsp:cNvSpPr/>
      </dsp:nvSpPr>
      <dsp:spPr>
        <a:xfrm>
          <a:off x="0" y="1748012"/>
          <a:ext cx="8432799" cy="567974"/>
        </a:xfrm>
        <a:prstGeom prst="roundRect">
          <a:avLst/>
        </a:prstGeom>
        <a:gradFill rotWithShape="0">
          <a:gsLst>
            <a:gs pos="0">
              <a:schemeClr val="accent4">
                <a:hueOff val="5197847"/>
                <a:satOff val="-23984"/>
                <a:lumOff val="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197847"/>
                <a:satOff val="-23984"/>
                <a:lumOff val="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197847"/>
                <a:satOff val="-23984"/>
                <a:lumOff val="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Ферменты – </a:t>
          </a:r>
          <a:r>
            <a:rPr lang="ru-RU" sz="2000" b="1" kern="1200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60%</a:t>
          </a:r>
          <a:endParaRPr lang="ru-RU" sz="2000" kern="1200" dirty="0">
            <a:solidFill>
              <a:srgbClr val="CC0066"/>
            </a:solidFill>
          </a:endParaRPr>
        </a:p>
      </dsp:txBody>
      <dsp:txXfrm>
        <a:off x="0" y="1748012"/>
        <a:ext cx="8432799" cy="567974"/>
      </dsp:txXfrm>
    </dsp:sp>
    <dsp:sp modelId="{4C0A6E99-85D0-429D-8411-E24AE02E1286}">
      <dsp:nvSpPr>
        <dsp:cNvPr id="0" name=""/>
        <dsp:cNvSpPr/>
      </dsp:nvSpPr>
      <dsp:spPr>
        <a:xfrm>
          <a:off x="0" y="2330345"/>
          <a:ext cx="8432799" cy="567974"/>
        </a:xfrm>
        <a:prstGeom prst="roundRect">
          <a:avLst/>
        </a:prstGeom>
        <a:gradFill rotWithShape="0">
          <a:gsLst>
            <a:gs pos="0">
              <a:schemeClr val="accent4">
                <a:hueOff val="6930462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2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2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Аминокислоты – </a:t>
          </a:r>
          <a:r>
            <a:rPr lang="ru-RU" sz="2000" b="1" kern="1200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30%</a:t>
          </a:r>
          <a:endParaRPr lang="ru-RU" sz="2000" kern="1200" dirty="0">
            <a:solidFill>
              <a:srgbClr val="CC0066"/>
            </a:solidFill>
          </a:endParaRPr>
        </a:p>
      </dsp:txBody>
      <dsp:txXfrm>
        <a:off x="0" y="2330345"/>
        <a:ext cx="8432799" cy="567974"/>
      </dsp:txXfrm>
    </dsp:sp>
    <dsp:sp modelId="{7A951344-2914-492B-9E33-0DEEAC25343C}">
      <dsp:nvSpPr>
        <dsp:cNvPr id="0" name=""/>
        <dsp:cNvSpPr/>
      </dsp:nvSpPr>
      <dsp:spPr>
        <a:xfrm>
          <a:off x="0" y="2912677"/>
          <a:ext cx="8432799" cy="567974"/>
        </a:xfrm>
        <a:prstGeom prst="roundRect">
          <a:avLst/>
        </a:prstGeom>
        <a:gradFill rotWithShape="0">
          <a:gsLst>
            <a:gs pos="0">
              <a:schemeClr val="accent4">
                <a:hueOff val="8663078"/>
                <a:satOff val="-39973"/>
                <a:lumOff val="14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8663078"/>
                <a:satOff val="-39973"/>
                <a:lumOff val="14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8663078"/>
                <a:satOff val="-39973"/>
                <a:lumOff val="14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Белки – </a:t>
          </a:r>
          <a:r>
            <a:rPr lang="ru-RU" sz="2000" b="1" kern="1200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30%</a:t>
          </a:r>
          <a:endParaRPr lang="ru-RU" sz="2000" kern="1200" dirty="0">
            <a:solidFill>
              <a:srgbClr val="CC0066"/>
            </a:solidFill>
          </a:endParaRPr>
        </a:p>
      </dsp:txBody>
      <dsp:txXfrm>
        <a:off x="0" y="2912677"/>
        <a:ext cx="8432799" cy="567974"/>
      </dsp:txXfrm>
    </dsp:sp>
    <dsp:sp modelId="{579B2CA2-CDF8-4184-80A3-4AC7BFAE6176}">
      <dsp:nvSpPr>
        <dsp:cNvPr id="0" name=""/>
        <dsp:cNvSpPr/>
      </dsp:nvSpPr>
      <dsp:spPr>
        <a:xfrm>
          <a:off x="0" y="3495010"/>
          <a:ext cx="8432799" cy="567974"/>
        </a:xfrm>
        <a:prstGeom prst="roundRect">
          <a:avLst/>
        </a:prstGeom>
        <a:gradFill rotWithShape="0">
          <a:gsLst>
            <a:gs pos="0">
              <a:schemeClr val="accent4">
                <a:hueOff val="10395693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3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3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Calibri" pitchFamily="34" charset="0"/>
              <a:ea typeface="MS Mincho" pitchFamily="49" charset="-128"/>
              <a:cs typeface="Arial" pitchFamily="34" charset="0"/>
            </a:rPr>
            <a:t>Микро- и макроэлементы – </a:t>
          </a:r>
          <a:r>
            <a:rPr lang="ru-RU" sz="2000" b="1" kern="1200" dirty="0" smtClean="0">
              <a:solidFill>
                <a:srgbClr val="CC0066"/>
              </a:solidFill>
              <a:latin typeface="Calibri" pitchFamily="34" charset="0"/>
              <a:ea typeface="MS Mincho" pitchFamily="49" charset="-128"/>
              <a:cs typeface="Arial" pitchFamily="34" charset="0"/>
            </a:rPr>
            <a:t>50%</a:t>
          </a:r>
          <a:endParaRPr lang="ru-RU" sz="2000" kern="1200" dirty="0">
            <a:solidFill>
              <a:srgbClr val="CC0066"/>
            </a:solidFill>
          </a:endParaRPr>
        </a:p>
      </dsp:txBody>
      <dsp:txXfrm>
        <a:off x="0" y="3495010"/>
        <a:ext cx="8432799" cy="567974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E2C169D-2FB8-441E-9288-C89EBED07DEB}">
      <dsp:nvSpPr>
        <dsp:cNvPr id="0" name=""/>
        <dsp:cNvSpPr/>
      </dsp:nvSpPr>
      <dsp:spPr>
        <a:xfrm>
          <a:off x="1085097" y="0"/>
          <a:ext cx="4749800" cy="4749800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95C98B-2358-4CBD-9B1A-AA00D9D7D836}">
      <dsp:nvSpPr>
        <dsp:cNvPr id="0" name=""/>
        <dsp:cNvSpPr/>
      </dsp:nvSpPr>
      <dsp:spPr>
        <a:xfrm>
          <a:off x="3252078" y="477531"/>
          <a:ext cx="3503207" cy="5621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Профилактика клинических и </a:t>
          </a:r>
          <a:r>
            <a:rPr lang="ru-RU" sz="1600" b="1" kern="1200" dirty="0" err="1" smtClean="0"/>
            <a:t>субклинических</a:t>
          </a:r>
          <a:r>
            <a:rPr lang="ru-RU" sz="1600" b="1" kern="1200" dirty="0" smtClean="0"/>
            <a:t> форм маститов.</a:t>
          </a:r>
          <a:endParaRPr lang="ru-RU" sz="1600" kern="1200" dirty="0"/>
        </a:p>
      </dsp:txBody>
      <dsp:txXfrm>
        <a:off x="3252078" y="477531"/>
        <a:ext cx="3503207" cy="562183"/>
      </dsp:txXfrm>
    </dsp:sp>
    <dsp:sp modelId="{B59565C7-46B4-4771-A83A-0D58BEAEB5FD}">
      <dsp:nvSpPr>
        <dsp:cNvPr id="0" name=""/>
        <dsp:cNvSpPr/>
      </dsp:nvSpPr>
      <dsp:spPr>
        <a:xfrm>
          <a:off x="3074523" y="1109987"/>
          <a:ext cx="3858317" cy="5621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Лечение коров, больных клиническими и </a:t>
          </a:r>
          <a:r>
            <a:rPr lang="ru-RU" sz="1600" b="1" kern="1200" dirty="0" err="1" smtClean="0"/>
            <a:t>субклиническими</a:t>
          </a:r>
          <a:r>
            <a:rPr lang="ru-RU" sz="1600" b="1" kern="1200" dirty="0" smtClean="0"/>
            <a:t> маститами.</a:t>
          </a:r>
          <a:endParaRPr lang="ru-RU" sz="1600" kern="1200" dirty="0"/>
        </a:p>
      </dsp:txBody>
      <dsp:txXfrm>
        <a:off x="3074523" y="1109987"/>
        <a:ext cx="3858317" cy="562183"/>
      </dsp:txXfrm>
    </dsp:sp>
    <dsp:sp modelId="{D4926293-FDF5-4425-9F01-39C9911B3C3D}">
      <dsp:nvSpPr>
        <dsp:cNvPr id="0" name=""/>
        <dsp:cNvSpPr/>
      </dsp:nvSpPr>
      <dsp:spPr>
        <a:xfrm>
          <a:off x="2905196" y="1742443"/>
          <a:ext cx="4196970" cy="5621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Обострение </a:t>
          </a:r>
          <a:r>
            <a:rPr lang="ru-RU" sz="1600" b="1" kern="1200" dirty="0" err="1" smtClean="0"/>
            <a:t>субклинических</a:t>
          </a:r>
          <a:r>
            <a:rPr lang="ru-RU" sz="1600" b="1" kern="1200" dirty="0" smtClean="0"/>
            <a:t> маститов.</a:t>
          </a:r>
          <a:endParaRPr lang="ru-RU" sz="1600" kern="1200" dirty="0"/>
        </a:p>
      </dsp:txBody>
      <dsp:txXfrm>
        <a:off x="2905196" y="1742443"/>
        <a:ext cx="4196970" cy="562183"/>
      </dsp:txXfrm>
    </dsp:sp>
    <dsp:sp modelId="{42D6C15A-A11B-4B3B-B946-E4339274E37B}">
      <dsp:nvSpPr>
        <dsp:cNvPr id="0" name=""/>
        <dsp:cNvSpPr/>
      </dsp:nvSpPr>
      <dsp:spPr>
        <a:xfrm>
          <a:off x="2752788" y="2374900"/>
          <a:ext cx="4501786" cy="5621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Профилактика послеродовых эндометритов.</a:t>
          </a:r>
          <a:endParaRPr lang="ru-RU" sz="1600" kern="1200" dirty="0"/>
        </a:p>
      </dsp:txBody>
      <dsp:txXfrm>
        <a:off x="2752788" y="2374900"/>
        <a:ext cx="4501786" cy="562183"/>
      </dsp:txXfrm>
    </dsp:sp>
    <dsp:sp modelId="{7C01EEAE-012A-4CAF-9057-61AD1DD5BE7B}">
      <dsp:nvSpPr>
        <dsp:cNvPr id="0" name=""/>
        <dsp:cNvSpPr/>
      </dsp:nvSpPr>
      <dsp:spPr>
        <a:xfrm>
          <a:off x="2578105" y="3007356"/>
          <a:ext cx="4851153" cy="5621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Лечение коров, больных хронической формой эндометрита.</a:t>
          </a:r>
          <a:endParaRPr lang="ru-RU" sz="1600" kern="1200" dirty="0"/>
        </a:p>
      </dsp:txBody>
      <dsp:txXfrm>
        <a:off x="2578105" y="3007356"/>
        <a:ext cx="4851153" cy="562183"/>
      </dsp:txXfrm>
    </dsp:sp>
    <dsp:sp modelId="{E1820C37-C556-45DB-BB07-686B86D362E5}">
      <dsp:nvSpPr>
        <dsp:cNvPr id="0" name=""/>
        <dsp:cNvSpPr/>
      </dsp:nvSpPr>
      <dsp:spPr>
        <a:xfrm>
          <a:off x="2422594" y="3639812"/>
          <a:ext cx="5162175" cy="5621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Профилактика желудочно-кишечных болезней молодняка. </a:t>
          </a:r>
          <a:endParaRPr lang="ru-RU" sz="1600" kern="1200" dirty="0"/>
        </a:p>
      </dsp:txBody>
      <dsp:txXfrm>
        <a:off x="2422594" y="3639812"/>
        <a:ext cx="5162175" cy="562183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E7B2800-2816-458C-B280-ABCE0A11A3A7}">
      <dsp:nvSpPr>
        <dsp:cNvPr id="0" name=""/>
        <dsp:cNvSpPr/>
      </dsp:nvSpPr>
      <dsp:spPr>
        <a:xfrm>
          <a:off x="0" y="0"/>
          <a:ext cx="4618292" cy="4618292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57816-826B-4012-AD51-ACD53BB58CDD}">
      <dsp:nvSpPr>
        <dsp:cNvPr id="0" name=""/>
        <dsp:cNvSpPr/>
      </dsp:nvSpPr>
      <dsp:spPr>
        <a:xfrm>
          <a:off x="2309146" y="0"/>
          <a:ext cx="6360720" cy="46182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u="sng" kern="1200" dirty="0" smtClean="0"/>
            <a:t>ИММУНОЛИН </a:t>
          </a:r>
          <a:r>
            <a:rPr lang="ru-RU" sz="2000" b="1" kern="1200" dirty="0" smtClean="0"/>
            <a:t>предназначен для лечения и профилактики вирусных и бактериальных инфекций животных в угрожаемых и неблагополучных по инфекционным болезням  хозяйствах.</a:t>
          </a:r>
          <a:endParaRPr lang="ru-RU" sz="2000" kern="1200" dirty="0"/>
        </a:p>
      </dsp:txBody>
      <dsp:txXfrm>
        <a:off x="2309146" y="0"/>
        <a:ext cx="6360720" cy="1385490"/>
      </dsp:txXfrm>
    </dsp:sp>
    <dsp:sp modelId="{A27AA5FE-B846-4CEC-BC99-69632D91E615}">
      <dsp:nvSpPr>
        <dsp:cNvPr id="0" name=""/>
        <dsp:cNvSpPr/>
      </dsp:nvSpPr>
      <dsp:spPr>
        <a:xfrm>
          <a:off x="808202" y="1385490"/>
          <a:ext cx="3001887" cy="3001887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D4217F-65F6-4787-81F2-43E242661BEF}">
      <dsp:nvSpPr>
        <dsp:cNvPr id="0" name=""/>
        <dsp:cNvSpPr/>
      </dsp:nvSpPr>
      <dsp:spPr>
        <a:xfrm>
          <a:off x="2309146" y="1385490"/>
          <a:ext cx="6360720" cy="30018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3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Содержит широкий спектр </a:t>
          </a:r>
          <a:r>
            <a:rPr lang="ru-RU" sz="2000" b="1" kern="1200" dirty="0" err="1" smtClean="0"/>
            <a:t>опсонизирующих</a:t>
          </a:r>
          <a:r>
            <a:rPr lang="ru-RU" sz="2000" b="1" kern="1200" dirty="0" smtClean="0"/>
            <a:t> и нейтрализующих антител класса </a:t>
          </a:r>
          <a:r>
            <a:rPr lang="ru-RU" sz="2000" b="1" kern="1200" dirty="0" err="1" smtClean="0"/>
            <a:t>IgG</a:t>
          </a:r>
          <a:r>
            <a:rPr lang="ru-RU" sz="2000" b="1" kern="1200" dirty="0" smtClean="0"/>
            <a:t> против бактерий и вирусов.     </a:t>
          </a:r>
          <a:endParaRPr lang="ru-RU" sz="2000" kern="1200" dirty="0"/>
        </a:p>
      </dsp:txBody>
      <dsp:txXfrm>
        <a:off x="2309146" y="1385490"/>
        <a:ext cx="6360720" cy="1385486"/>
      </dsp:txXfrm>
    </dsp:sp>
    <dsp:sp modelId="{252D5380-773F-4EBD-B922-06EA0C0FE527}">
      <dsp:nvSpPr>
        <dsp:cNvPr id="0" name=""/>
        <dsp:cNvSpPr/>
      </dsp:nvSpPr>
      <dsp:spPr>
        <a:xfrm>
          <a:off x="1616403" y="2770977"/>
          <a:ext cx="1385486" cy="1385486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6F280-EDE2-4359-B386-1E32D91EA6F0}">
      <dsp:nvSpPr>
        <dsp:cNvPr id="0" name=""/>
        <dsp:cNvSpPr/>
      </dsp:nvSpPr>
      <dsp:spPr>
        <a:xfrm>
          <a:off x="2309146" y="2770977"/>
          <a:ext cx="6360720" cy="13854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5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Препарат обеспечивает связывание вирусных и бактериальных возбудителей инфекционных болезней животных и оказывает терапевтическое действие на любой стадии заболевания. </a:t>
          </a:r>
          <a:endParaRPr lang="ru-RU" sz="2000" kern="1200" dirty="0"/>
        </a:p>
      </dsp:txBody>
      <dsp:txXfrm>
        <a:off x="2309146" y="2770977"/>
        <a:ext cx="6360720" cy="1385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5084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300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82222"/>
          <a:stretch/>
        </p:blipFill>
        <p:spPr>
          <a:xfrm>
            <a:off x="0" y="0"/>
            <a:ext cx="9144000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pPr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906" y="119269"/>
            <a:ext cx="7839635" cy="977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6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5999" y="1015999"/>
            <a:ext cx="7289799" cy="4182533"/>
          </a:xfrm>
        </p:spPr>
        <p:txBody>
          <a:bodyPr anchor="ctr">
            <a:noAutofit/>
          </a:bodyPr>
          <a:lstStyle/>
          <a:p>
            <a:r>
              <a:rPr lang="en-US" sz="6600" b="1" dirty="0" err="1" smtClean="0">
                <a:ln w="0"/>
                <a:solidFill>
                  <a:srgbClr val="36044C"/>
                </a:solidFill>
                <a:effectLst/>
                <a:latin typeface="+mn-lt"/>
              </a:rPr>
              <a:t>ProBiotic</a:t>
            </a:r>
            <a:r>
              <a:rPr lang="en-US" sz="6600" b="1" dirty="0" smtClean="0">
                <a:ln w="0"/>
                <a:solidFill>
                  <a:srgbClr val="36044C"/>
                </a:solidFill>
                <a:effectLst/>
                <a:latin typeface="+mn-lt"/>
              </a:rPr>
              <a:t> </a:t>
            </a:r>
            <a:r>
              <a:rPr lang="en-US" sz="6600" b="1" dirty="0" smtClean="0">
                <a:ln w="0"/>
                <a:solidFill>
                  <a:srgbClr val="36044C"/>
                </a:solidFill>
                <a:latin typeface="+mn-lt"/>
              </a:rPr>
              <a:t>Plus</a:t>
            </a:r>
            <a:br>
              <a:rPr lang="en-US" sz="6600" b="1" dirty="0" smtClean="0">
                <a:ln w="0"/>
                <a:solidFill>
                  <a:srgbClr val="36044C"/>
                </a:solidFill>
                <a:latin typeface="+mn-lt"/>
              </a:rPr>
            </a:br>
            <a:r>
              <a:rPr lang="ru-RU" sz="6600" b="1" dirty="0" smtClean="0">
                <a:ln w="0">
                  <a:solidFill>
                    <a:schemeClr val="bg1"/>
                  </a:solidFill>
                </a:ln>
                <a:solidFill>
                  <a:srgbClr val="CC0066"/>
                </a:solidFill>
                <a:latin typeface="+mn-lt"/>
              </a:rPr>
              <a:t>Лечебно-профилактические препараты</a:t>
            </a:r>
            <a:endParaRPr lang="en-US" sz="6600" b="1" dirty="0">
              <a:ln w="0">
                <a:solidFill>
                  <a:schemeClr val="bg1"/>
                </a:solidFill>
              </a:ln>
              <a:solidFill>
                <a:srgbClr val="CC0066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8065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866" y="262466"/>
            <a:ext cx="812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Антимикробная</a:t>
            </a:r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активность ОЛИН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graphicFrame>
        <p:nvGraphicFramePr>
          <p:cNvPr id="3" name="Диаграмма 2"/>
          <p:cNvGraphicFramePr/>
          <p:nvPr/>
        </p:nvGraphicFramePr>
        <p:xfrm>
          <a:off x="135466" y="2363512"/>
          <a:ext cx="875453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186266" y="1474069"/>
            <a:ext cx="2091267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altLang="ru-RU" sz="1600" dirty="0" smtClean="0">
                <a:latin typeface="Times New Roman" pitchFamily="18" charset="0"/>
              </a:rPr>
              <a:t>Концентрация патогенных </a:t>
            </a:r>
            <a:r>
              <a:rPr lang="ru-RU" altLang="ru-RU" sz="1600" dirty="0" smtClean="0">
                <a:latin typeface="Times New Roman" pitchFamily="18" charset="0"/>
              </a:rPr>
              <a:t>бактерий,</a:t>
            </a:r>
            <a:endParaRPr lang="ru-RU" altLang="ru-RU" sz="1600" dirty="0" smtClean="0">
              <a:latin typeface="Times New Roman" pitchFamily="18" charset="0"/>
            </a:endParaRPr>
          </a:p>
          <a:p>
            <a:pPr algn="just">
              <a:lnSpc>
                <a:spcPct val="30000"/>
              </a:lnSpc>
              <a:spcBef>
                <a:spcPct val="50000"/>
              </a:spcBef>
            </a:pPr>
            <a:r>
              <a:rPr lang="en-US" altLang="ru-RU" sz="1600" dirty="0" err="1" smtClean="0">
                <a:latin typeface="Times New Roman" pitchFamily="18" charset="0"/>
                <a:cs typeface="Times New Roman" pitchFamily="18" charset="0"/>
              </a:rPr>
              <a:t>lg</a:t>
            </a:r>
            <a:r>
              <a:rPr lang="ru-RU" altLang="ru-RU" sz="1600" dirty="0" smtClean="0">
                <a:latin typeface="Times New Roman" pitchFamily="18" charset="0"/>
                <a:cs typeface="Times New Roman" pitchFamily="18" charset="0"/>
              </a:rPr>
              <a:t> КОЕ/мл</a:t>
            </a:r>
            <a:endParaRPr lang="ru-RU" altLang="ru-RU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45401" y="5834403"/>
            <a:ext cx="1100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altLang="ru-RU" sz="2000" dirty="0" err="1" smtClean="0">
                <a:latin typeface="Times New Roman" pitchFamily="18" charset="0"/>
              </a:rPr>
              <a:t>Время,ч</a:t>
            </a:r>
            <a:endParaRPr lang="ru-RU" altLang="ru-RU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95133" y="12032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 smtClean="0"/>
              <a:t>Концентрация </a:t>
            </a:r>
            <a:r>
              <a:rPr lang="ru-RU" altLang="ru-RU" b="1" dirty="0" smtClean="0"/>
              <a:t>патогенных бактерий снижается в 2 </a:t>
            </a:r>
            <a:r>
              <a:rPr lang="ru-RU" altLang="ru-RU" b="1" dirty="0" smtClean="0"/>
              <a:t>раза уже через </a:t>
            </a:r>
            <a:r>
              <a:rPr lang="ru-RU" altLang="ru-RU" b="1" dirty="0" smtClean="0">
                <a:solidFill>
                  <a:srgbClr val="CC0066"/>
                </a:solidFill>
              </a:rPr>
              <a:t>12 часов </a:t>
            </a:r>
            <a:r>
              <a:rPr lang="ru-RU" altLang="ru-RU" b="1" dirty="0" smtClean="0"/>
              <a:t>применения препарата, а </a:t>
            </a:r>
            <a:r>
              <a:rPr lang="ru-RU" altLang="ru-RU" b="1" dirty="0" smtClean="0"/>
              <a:t>через </a:t>
            </a:r>
            <a:r>
              <a:rPr lang="ru-RU" altLang="ru-RU" b="1" dirty="0" smtClean="0">
                <a:solidFill>
                  <a:srgbClr val="CC0066"/>
                </a:solidFill>
              </a:rPr>
              <a:t>18 </a:t>
            </a:r>
            <a:r>
              <a:rPr lang="ru-RU" altLang="ru-RU" b="1" dirty="0" smtClean="0">
                <a:solidFill>
                  <a:srgbClr val="CC0066"/>
                </a:solidFill>
              </a:rPr>
              <a:t>часов</a:t>
            </a:r>
            <a:r>
              <a:rPr lang="ru-RU" altLang="ru-RU" b="1" dirty="0" smtClean="0"/>
              <a:t> патогенные </a:t>
            </a:r>
            <a:r>
              <a:rPr lang="ru-RU" altLang="ru-RU" b="1" dirty="0" smtClean="0"/>
              <a:t>бактерии </a:t>
            </a:r>
            <a:r>
              <a:rPr lang="ru-RU" altLang="ru-RU" b="1" dirty="0" smtClean="0"/>
              <a:t>полностью погибают</a:t>
            </a:r>
            <a:endParaRPr lang="ru-RU" altLang="ru-RU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28600" y="557368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20135" y="313266"/>
            <a:ext cx="8703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0" algn="ctr"/>
            <a:r>
              <a:rPr lang="ru-RU" sz="2400" b="1" dirty="0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Штаммы </a:t>
            </a:r>
            <a:r>
              <a:rPr lang="ru-RU" sz="2400" b="1" dirty="0" err="1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Bacillus</a:t>
            </a:r>
            <a:r>
              <a:rPr lang="ru-RU" sz="2400" b="1" dirty="0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ru-RU" sz="2400" b="1" dirty="0" err="1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subtilis</a:t>
            </a:r>
            <a:r>
              <a:rPr lang="ru-RU" sz="2400" b="1" dirty="0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ВКПМ 10172 и </a:t>
            </a:r>
            <a:r>
              <a:rPr lang="ru-RU" sz="2400" b="1" dirty="0" err="1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Bacillus</a:t>
            </a:r>
            <a:r>
              <a:rPr lang="ru-RU" sz="2400" b="1" dirty="0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ru-RU" sz="2400" b="1" dirty="0" err="1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licheniformis</a:t>
            </a:r>
            <a:r>
              <a:rPr lang="ru-RU" sz="2400" b="1" dirty="0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ВКПМ 10135, входящие в состав ОЛИН  депонированы: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33891" y="1556808"/>
            <a:ext cx="8713788" cy="430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5250">
              <a:buBlip>
                <a:blip r:embed="rId4"/>
              </a:buBlip>
            </a:pPr>
            <a:r>
              <a:rPr lang="ru-RU" sz="2400" b="1" dirty="0" smtClean="0">
                <a:solidFill>
                  <a:srgbClr val="990000"/>
                </a:solidFill>
              </a:rPr>
              <a:t> </a:t>
            </a:r>
            <a:r>
              <a:rPr lang="ru-RU" sz="2600" b="1" dirty="0"/>
              <a:t>в национальной коллекции </a:t>
            </a:r>
            <a:r>
              <a:rPr lang="en-US" sz="2600" b="1" dirty="0"/>
              <a:t>DSMZ</a:t>
            </a:r>
            <a:r>
              <a:rPr lang="ru-RU" sz="2600" b="1" dirty="0"/>
              <a:t> (Германия);</a:t>
            </a:r>
          </a:p>
          <a:p>
            <a:pPr marL="95250">
              <a:buBlip>
                <a:blip r:embed="rId4"/>
              </a:buBlip>
            </a:pPr>
            <a:r>
              <a:rPr lang="ru-RU" sz="2600" b="1" dirty="0"/>
              <a:t>во Всероссийской коллекции промышленных микроорганизмов (ВКПМ); </a:t>
            </a:r>
          </a:p>
          <a:p>
            <a:pPr marL="95250">
              <a:buBlip>
                <a:blip r:embed="rId4"/>
              </a:buBlip>
            </a:pPr>
            <a:r>
              <a:rPr lang="ru-RU" sz="2600" b="1" dirty="0"/>
              <a:t>в Международном депозитарии Института биохимии и физиологии микроорганизмов имени Г.К. Скрябина Российской Академии Наук. </a:t>
            </a:r>
          </a:p>
          <a:p>
            <a:pPr marL="95250" algn="ctr"/>
            <a:endParaRPr lang="ru-RU" b="1" dirty="0">
              <a:solidFill>
                <a:srgbClr val="CC0066"/>
              </a:solidFill>
            </a:endParaRPr>
          </a:p>
          <a:p>
            <a:pPr marL="95250" algn="ctr"/>
            <a:r>
              <a:rPr lang="ru-RU" sz="2500" b="1" dirty="0" err="1">
                <a:solidFill>
                  <a:srgbClr val="CC0066"/>
                </a:solidFill>
              </a:rPr>
              <a:t>Пробиотическая</a:t>
            </a:r>
            <a:r>
              <a:rPr lang="ru-RU" sz="2500" b="1" dirty="0">
                <a:solidFill>
                  <a:srgbClr val="CC0066"/>
                </a:solidFill>
              </a:rPr>
              <a:t> кормовая добавка ОЛИН зарегистрирована </a:t>
            </a:r>
            <a:r>
              <a:rPr lang="ru-RU" sz="2500" b="1" dirty="0" err="1">
                <a:solidFill>
                  <a:srgbClr val="CC0066"/>
                </a:solidFill>
              </a:rPr>
              <a:t>Россельхознадзором</a:t>
            </a:r>
            <a:r>
              <a:rPr lang="ru-RU" sz="2500" b="1" dirty="0">
                <a:solidFill>
                  <a:srgbClr val="CC0066"/>
                </a:solidFill>
              </a:rPr>
              <a:t> для применения на территории Российской Федерации и внесена в Реестр ветеринарных препаратов.</a:t>
            </a:r>
            <a:r>
              <a:rPr lang="ru-RU" sz="2500" dirty="0">
                <a:solidFill>
                  <a:srgbClr val="CC0066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8732" y="61949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graphicFrame>
        <p:nvGraphicFramePr>
          <p:cNvPr id="6" name="Group 39"/>
          <p:cNvGraphicFramePr>
            <a:graphicFrameLocks noGrp="1"/>
          </p:cNvGraphicFramePr>
          <p:nvPr/>
        </p:nvGraphicFramePr>
        <p:xfrm>
          <a:off x="250825" y="1277974"/>
          <a:ext cx="8640763" cy="4787651"/>
        </p:xfrm>
        <a:graphic>
          <a:graphicData uri="http://schemas.openxmlformats.org/drawingml/2006/table">
            <a:tbl>
              <a:tblPr>
                <a:solidFill>
                  <a:srgbClr val="FFFF66"/>
                </a:solidFill>
                <a:tableStyleId>{2D5ABB26-0587-4C30-8999-92F81FD0307C}</a:tableStyleId>
              </a:tblPr>
              <a:tblGrid>
                <a:gridCol w="2736850"/>
                <a:gridCol w="5903913"/>
              </a:tblGrid>
              <a:tr h="3940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Действие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Процессы, обеспечивающие это действие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1696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Подавление роста патогенных и условно-патогенных микроорганизмов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Синтез веществ, обладающих антибиотическими свойствами (антибиотики, лизоцим, пептиды с антибиотическими свойствами и др.), снижение </a:t>
                      </a:r>
                      <a:r>
                        <a:rPr kumimoji="0" lang="ru-RU" sz="18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рН</a:t>
                      </a: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среды, высокая конкурентная способность в процессе размножения.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697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Нормализация пищеварения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Синтез </a:t>
                      </a:r>
                      <a:r>
                        <a:rPr kumimoji="0" lang="ru-RU" sz="18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пектолитических</a:t>
                      </a: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протеолитических ферментов, липазы.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697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Антиаллергическое действие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Расщепление аллергенов на биологически инертные субъединицы.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1303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Стимуляция неспецифической </a:t>
                      </a:r>
                      <a:r>
                        <a:rPr kumimoji="0" lang="ru-RU" sz="18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резистентности</a:t>
                      </a: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организма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Стимуляция лимфоцитов, макрофагов, индукция эндогенного </a:t>
                      </a:r>
                      <a:r>
                        <a:rPr kumimoji="0" lang="ru-RU" sz="18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α-и γ-интерферона</a:t>
                      </a:r>
                      <a:r>
                        <a:rPr kumimoji="0" lang="ru-RU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увеличение содержания гамма-глобулиновой фракции крови.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5733" y="0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Профилактическое действие компонентов ОЛИН</a:t>
            </a:r>
            <a:endParaRPr lang="ru-RU" sz="3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5" y="61949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graphicFrame>
        <p:nvGraphicFramePr>
          <p:cNvPr id="6" name="Group 42"/>
          <p:cNvGraphicFramePr>
            <a:graphicFrameLocks noGrp="1"/>
          </p:cNvGraphicFramePr>
          <p:nvPr/>
        </p:nvGraphicFramePr>
        <p:xfrm>
          <a:off x="250825" y="1268414"/>
          <a:ext cx="8622242" cy="4561930"/>
        </p:xfrm>
        <a:graphic>
          <a:graphicData uri="http://schemas.openxmlformats.org/drawingml/2006/table">
            <a:tbl>
              <a:tblPr/>
              <a:tblGrid>
                <a:gridCol w="2952750"/>
                <a:gridCol w="5669492"/>
              </a:tblGrid>
              <a:tr h="3600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Действие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Процессы, обеспечивающие это действие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6150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Антитоксическое действие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Дезинтеграция высокомолекулярных белков. 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12813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Восстановление эндогенной микрофлоры, коррекция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микробиоценоза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Филогенетическая общность представителей нормальной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симбионтной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 микрофлоры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114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Синтез заменимых и незаменимых аминокислот и витаминов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Экзоцеллюлярная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 продукция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треонина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глутаминовой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 кислоты,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аланина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валина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, тирозина, гистидина, орнитина , витаминов группы В и др.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114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Выведение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микотоксинов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, тяжелых металлов и радионуклидов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Способность к повышенной сорбции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микотоксинов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, тяжелых металлов и радионуклидов в сочетании с быстрой элиминацией.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5733" y="0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Профилактическое действие компонентов ОЛИН</a:t>
            </a:r>
            <a:endParaRPr lang="ru-RU" sz="3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55600" y="2452412"/>
            <a:ext cx="8271933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>
                <a:solidFill>
                  <a:srgbClr val="000099"/>
                </a:solidFill>
              </a:rPr>
              <a:t> </a:t>
            </a:r>
            <a:r>
              <a:rPr lang="ru-RU" b="1" dirty="0" smtClean="0"/>
              <a:t>Высокая лечебно-профилактическая эффективность при желудочно-кишечных болезнях, ацидозе, </a:t>
            </a:r>
            <a:r>
              <a:rPr lang="ru-RU" b="1" dirty="0" err="1" smtClean="0"/>
              <a:t>кетозе</a:t>
            </a:r>
            <a:r>
              <a:rPr lang="ru-RU" b="1" dirty="0" smtClean="0"/>
              <a:t>.</a:t>
            </a:r>
          </a:p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/>
              <a:t>Нормализация обмена веществ.</a:t>
            </a:r>
          </a:p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/>
              <a:t> Уникальные по биологическим свойствам штаммы.</a:t>
            </a:r>
          </a:p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/>
              <a:t> Бактерицидное, </a:t>
            </a:r>
            <a:r>
              <a:rPr lang="ru-RU" b="1" dirty="0" err="1" smtClean="0"/>
              <a:t>противогрибное</a:t>
            </a:r>
            <a:r>
              <a:rPr lang="ru-RU" b="1" dirty="0" smtClean="0"/>
              <a:t> действие и противовирусная активность.</a:t>
            </a:r>
          </a:p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/>
              <a:t> Антитоксическое действие.</a:t>
            </a:r>
          </a:p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/>
              <a:t> Связывание </a:t>
            </a:r>
            <a:r>
              <a:rPr lang="ru-RU" b="1" dirty="0" err="1" smtClean="0"/>
              <a:t>радионуклеидов</a:t>
            </a:r>
            <a:r>
              <a:rPr lang="ru-RU" b="1" dirty="0" smtClean="0"/>
              <a:t> и </a:t>
            </a:r>
            <a:r>
              <a:rPr lang="ru-RU" b="1" dirty="0" err="1" smtClean="0"/>
              <a:t>микотоксинов</a:t>
            </a:r>
            <a:r>
              <a:rPr lang="ru-RU" b="1" dirty="0" smtClean="0"/>
              <a:t>.</a:t>
            </a:r>
          </a:p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/>
              <a:t> Стимуляция иммунной системы и жизнедеятельности полезной микрофлоры.</a:t>
            </a:r>
          </a:p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/>
              <a:t> Улучшение усвояемости корма и стимуляция пищеварения.</a:t>
            </a:r>
          </a:p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/>
              <a:t> Продукция аминокислот, ферментов и витаминов.</a:t>
            </a:r>
          </a:p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/>
              <a:t> Защита от патогенной микрофлоры всех отделов пищеварительного тракта.</a:t>
            </a:r>
          </a:p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/>
              <a:t> Устойчивость к антибиотикам.</a:t>
            </a:r>
          </a:p>
          <a:p>
            <a:pPr>
              <a:lnSpc>
                <a:spcPct val="9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ru-RU" b="1" dirty="0" smtClean="0"/>
              <a:t> Длительный срок хранения.</a:t>
            </a:r>
            <a:endParaRPr lang="ru-RU" b="1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 l="9280" t="36131" r="6941" b="39003"/>
          <a:stretch>
            <a:fillRect/>
          </a:stretch>
        </p:blipFill>
        <p:spPr bwMode="auto">
          <a:xfrm>
            <a:off x="0" y="1126067"/>
            <a:ext cx="9144000" cy="126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0333" y="262467"/>
            <a:ext cx="81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Потребительские свойства ОЛИН</a:t>
            </a:r>
            <a:endParaRPr lang="ru-RU" sz="3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7267" y="127001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Применение </a:t>
            </a:r>
            <a:r>
              <a:rPr lang="ru-RU" sz="2800" b="1" dirty="0" err="1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пробиотической</a:t>
            </a:r>
            <a:r>
              <a:rPr lang="ru-RU" sz="2800" b="1" dirty="0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кормовой добавки ОЛИН позволяет отказаться от использования:</a:t>
            </a:r>
            <a:endParaRPr lang="ru-RU" sz="2800" b="1" dirty="0">
              <a:ln w="9525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graphicFrame>
        <p:nvGraphicFramePr>
          <p:cNvPr id="7" name="Схема 6"/>
          <p:cNvGraphicFramePr/>
          <p:nvPr/>
        </p:nvGraphicFramePr>
        <p:xfrm>
          <a:off x="381000" y="1739053"/>
          <a:ext cx="8432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467" y="194735"/>
            <a:ext cx="90085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 err="1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Пробиотическая</a:t>
            </a:r>
            <a:r>
              <a:rPr lang="ru-RU" sz="2600" b="1" dirty="0" smtClean="0">
                <a:ln w="952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кормовая добавка ОЛИН выпускается для всех видов сельскохозяйственных и домашних животных</a:t>
            </a:r>
            <a:endParaRPr lang="ru-RU" sz="2600" b="1" dirty="0">
              <a:ln w="9525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4" cstate="print"/>
          <a:srcRect l="8400" t="35781" r="32275" b="41793"/>
          <a:stretch>
            <a:fillRect/>
          </a:stretch>
        </p:blipFill>
        <p:spPr bwMode="auto">
          <a:xfrm>
            <a:off x="301627" y="4224867"/>
            <a:ext cx="8569325" cy="1921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0" descr="http://www.probiotic-plus.ru/DesktopModules/eTailer/cachedimageservice.axd?data=812793fc-96ec-4717-9ee9-4809820b477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821391"/>
            <a:ext cx="15001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6" descr="http://www.probiotic-plus.ru/DesktopModules/eTailer/cachedimageservice.axd?data=1f81deeb-efff-41f1-ae62-68b2ec58a08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58125" y="2016125"/>
            <a:ext cx="12858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0" descr="http://www.probiotic-plus.ru/DesktopModules/eTailer/cachedimageservice.axd?data=1d76772c-ab11-43a7-b2a3-31db2f46144e"/>
          <p:cNvPicPr>
            <a:picLocks noChangeAspect="1" noChangeArrowheads="1"/>
          </p:cNvPicPr>
          <p:nvPr/>
        </p:nvPicPr>
        <p:blipFill>
          <a:blip r:embed="rId7" cstate="print"/>
          <a:srcRect b="7333"/>
          <a:stretch>
            <a:fillRect/>
          </a:stretch>
        </p:blipFill>
        <p:spPr bwMode="auto">
          <a:xfrm>
            <a:off x="1680633" y="1341439"/>
            <a:ext cx="2028825" cy="2781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6" descr="http://www.probiotic-plus.ru/DesktopModules/eTailer/cachedimageservice.axd?data=1c2dc16b-fc5f-4f46-abd0-4d2a40cb1701"/>
          <p:cNvPicPr>
            <a:picLocks noChangeAspect="1" noChangeArrowheads="1"/>
          </p:cNvPicPr>
          <p:nvPr/>
        </p:nvPicPr>
        <p:blipFill>
          <a:blip r:embed="rId8" cstate="print"/>
          <a:srcRect l="1974" r="10094" b="9604"/>
          <a:stretch>
            <a:fillRect/>
          </a:stretch>
        </p:blipFill>
        <p:spPr bwMode="auto">
          <a:xfrm>
            <a:off x="3708401" y="1268414"/>
            <a:ext cx="2074333" cy="280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 descr="http://www.probiotic-plus.ru/DesktopModules/eTailer/cachedimageservice.axd?data=dbdc3abd-7149-4a5c-b36f-7563fff8dbf3"/>
          <p:cNvPicPr>
            <a:picLocks noChangeAspect="1" noChangeArrowheads="1"/>
          </p:cNvPicPr>
          <p:nvPr/>
        </p:nvPicPr>
        <p:blipFill>
          <a:blip r:embed="rId9" cstate="print"/>
          <a:srcRect l="1430" r="8449" b="7694"/>
          <a:stretch>
            <a:fillRect/>
          </a:stretch>
        </p:blipFill>
        <p:spPr bwMode="auto">
          <a:xfrm>
            <a:off x="5757333" y="1302281"/>
            <a:ext cx="2167467" cy="286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2675678"/>
            <a:ext cx="9143999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7030A0"/>
                </a:solidFill>
              </a:rPr>
              <a:t>1. </a:t>
            </a:r>
            <a:r>
              <a:rPr lang="ru-RU" b="1" dirty="0" smtClean="0">
                <a:solidFill>
                  <a:srgbClr val="00B050"/>
                </a:solidFill>
              </a:rPr>
              <a:t>Инактивированная </a:t>
            </a:r>
            <a:r>
              <a:rPr lang="ru-RU" b="1" dirty="0" smtClean="0">
                <a:solidFill>
                  <a:srgbClr val="00B050"/>
                </a:solidFill>
              </a:rPr>
              <a:t>вакцина против мастита крупного рогатого скота </a:t>
            </a:r>
            <a:r>
              <a:rPr lang="ru-RU" b="1" dirty="0" smtClean="0">
                <a:solidFill>
                  <a:srgbClr val="0000CC"/>
                </a:solidFill>
              </a:rPr>
              <a:t>ВАКОЛИН-К</a:t>
            </a:r>
            <a:r>
              <a:rPr lang="ru-RU" b="1" dirty="0" smtClean="0">
                <a:solidFill>
                  <a:srgbClr val="00B05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7030A0"/>
                </a:solidFill>
              </a:rPr>
              <a:t>2</a:t>
            </a:r>
            <a:r>
              <a:rPr lang="ru-RU" b="1" dirty="0" smtClean="0">
                <a:solidFill>
                  <a:srgbClr val="7030A0"/>
                </a:solidFill>
              </a:rPr>
              <a:t>. </a:t>
            </a:r>
            <a:r>
              <a:rPr lang="ru-RU" b="1" dirty="0" smtClean="0">
                <a:solidFill>
                  <a:srgbClr val="00B050"/>
                </a:solidFill>
              </a:rPr>
              <a:t>Инактивированная вакцина против мастита овец и коз </a:t>
            </a:r>
            <a:r>
              <a:rPr lang="ru-RU" b="1" dirty="0" smtClean="0">
                <a:solidFill>
                  <a:srgbClr val="0000CC"/>
                </a:solidFill>
              </a:rPr>
              <a:t>ВАКОЛИН-М</a:t>
            </a:r>
            <a:r>
              <a:rPr lang="ru-RU" b="1" dirty="0" smtClean="0">
                <a:solidFill>
                  <a:srgbClr val="00B05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7030A0"/>
                </a:solidFill>
              </a:rPr>
              <a:t>3</a:t>
            </a:r>
            <a:r>
              <a:rPr lang="ru-RU" b="1" dirty="0" smtClean="0">
                <a:solidFill>
                  <a:srgbClr val="7030A0"/>
                </a:solidFill>
              </a:rPr>
              <a:t>. </a:t>
            </a:r>
            <a:r>
              <a:rPr lang="ru-RU" b="1" dirty="0" smtClean="0">
                <a:solidFill>
                  <a:srgbClr val="00B050"/>
                </a:solidFill>
              </a:rPr>
              <a:t>Инактивированная вакцина против </a:t>
            </a:r>
            <a:r>
              <a:rPr lang="ru-RU" b="1" dirty="0" err="1" smtClean="0">
                <a:solidFill>
                  <a:srgbClr val="00B050"/>
                </a:solidFill>
              </a:rPr>
              <a:t>пастереллеза</a:t>
            </a:r>
            <a:r>
              <a:rPr lang="ru-RU" b="1" dirty="0" smtClean="0">
                <a:solidFill>
                  <a:srgbClr val="00B050"/>
                </a:solidFill>
              </a:rPr>
              <a:t> крупного рогатого скота, овец и </a:t>
            </a:r>
            <a:r>
              <a:rPr lang="ru-RU" b="1" dirty="0" smtClean="0">
                <a:solidFill>
                  <a:srgbClr val="00B050"/>
                </a:solidFill>
              </a:rPr>
              <a:t>коз.</a:t>
            </a:r>
          </a:p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7030A0"/>
                </a:solidFill>
              </a:rPr>
              <a:t>4</a:t>
            </a:r>
            <a:r>
              <a:rPr lang="ru-RU" b="1" dirty="0" smtClean="0">
                <a:solidFill>
                  <a:srgbClr val="7030A0"/>
                </a:solidFill>
              </a:rPr>
              <a:t>. </a:t>
            </a:r>
            <a:r>
              <a:rPr lang="ru-RU" b="1" dirty="0" smtClean="0">
                <a:solidFill>
                  <a:srgbClr val="00B050"/>
                </a:solidFill>
              </a:rPr>
              <a:t>Инактивированная </a:t>
            </a:r>
            <a:r>
              <a:rPr lang="ru-RU" b="1" dirty="0" err="1" smtClean="0">
                <a:solidFill>
                  <a:srgbClr val="00B050"/>
                </a:solidFill>
              </a:rPr>
              <a:t>культуральная</a:t>
            </a:r>
            <a:r>
              <a:rPr lang="ru-RU" b="1" dirty="0" smtClean="0">
                <a:solidFill>
                  <a:srgbClr val="00B050"/>
                </a:solidFill>
              </a:rPr>
              <a:t> вакцина против </a:t>
            </a:r>
            <a:r>
              <a:rPr lang="ru-RU" b="1" dirty="0" err="1" smtClean="0">
                <a:solidFill>
                  <a:srgbClr val="00B050"/>
                </a:solidFill>
              </a:rPr>
              <a:t>колибактериоза</a:t>
            </a:r>
            <a:r>
              <a:rPr lang="ru-RU" b="1" dirty="0" smtClean="0">
                <a:solidFill>
                  <a:srgbClr val="00B050"/>
                </a:solidFill>
              </a:rPr>
              <a:t> и отечной болезни поросят </a:t>
            </a:r>
            <a:r>
              <a:rPr lang="ru-RU" b="1" dirty="0" smtClean="0">
                <a:solidFill>
                  <a:srgbClr val="0000CC"/>
                </a:solidFill>
              </a:rPr>
              <a:t>ФЕРКОЛИН</a:t>
            </a:r>
            <a:r>
              <a:rPr lang="ru-RU" b="1" dirty="0" smtClean="0">
                <a:solidFill>
                  <a:srgbClr val="00B050"/>
                </a:solidFill>
              </a:rPr>
              <a:t>. </a:t>
            </a:r>
            <a:endParaRPr lang="ru-RU" b="1" dirty="0" smtClean="0">
              <a:solidFill>
                <a:srgbClr val="00B050"/>
              </a:solidFill>
            </a:endParaRPr>
          </a:p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7030A0"/>
                </a:solidFill>
              </a:rPr>
              <a:t>5</a:t>
            </a:r>
            <a:r>
              <a:rPr lang="ru-RU" b="1" dirty="0" smtClean="0">
                <a:solidFill>
                  <a:srgbClr val="7030A0"/>
                </a:solidFill>
              </a:rPr>
              <a:t>. </a:t>
            </a:r>
            <a:r>
              <a:rPr lang="ru-RU" b="1" dirty="0" smtClean="0">
                <a:solidFill>
                  <a:srgbClr val="00B050"/>
                </a:solidFill>
              </a:rPr>
              <a:t>Инактивированная вакцина против </a:t>
            </a:r>
            <a:r>
              <a:rPr lang="ru-RU" b="1" dirty="0" err="1" smtClean="0">
                <a:solidFill>
                  <a:srgbClr val="00B050"/>
                </a:solidFill>
              </a:rPr>
              <a:t>колибактериоза</a:t>
            </a:r>
            <a:r>
              <a:rPr lang="ru-RU" b="1" dirty="0" smtClean="0">
                <a:solidFill>
                  <a:srgbClr val="00B050"/>
                </a:solidFill>
              </a:rPr>
              <a:t> и </a:t>
            </a:r>
            <a:r>
              <a:rPr lang="ru-RU" b="1" dirty="0" err="1" smtClean="0">
                <a:solidFill>
                  <a:srgbClr val="00B050"/>
                </a:solidFill>
              </a:rPr>
              <a:t>стафилококкоза</a:t>
            </a:r>
            <a:r>
              <a:rPr lang="ru-RU" b="1" dirty="0" smtClean="0">
                <a:solidFill>
                  <a:srgbClr val="00B050"/>
                </a:solidFill>
              </a:rPr>
              <a:t> птиц </a:t>
            </a:r>
            <a:r>
              <a:rPr lang="ru-RU" b="1" dirty="0" smtClean="0">
                <a:solidFill>
                  <a:srgbClr val="0000CC"/>
                </a:solidFill>
              </a:rPr>
              <a:t>ОЛИВАК</a:t>
            </a:r>
            <a:r>
              <a:rPr lang="ru-RU" b="1" dirty="0" smtClean="0">
                <a:solidFill>
                  <a:srgbClr val="00B05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7030A0"/>
                </a:solidFill>
              </a:rPr>
              <a:t>6</a:t>
            </a:r>
            <a:r>
              <a:rPr lang="ru-RU" b="1" dirty="0" smtClean="0">
                <a:solidFill>
                  <a:srgbClr val="7030A0"/>
                </a:solidFill>
              </a:rPr>
              <a:t>. </a:t>
            </a:r>
            <a:r>
              <a:rPr lang="ru-RU" b="1" dirty="0" smtClean="0">
                <a:solidFill>
                  <a:srgbClr val="00B050"/>
                </a:solidFill>
              </a:rPr>
              <a:t>Инактивированная вакцина против анаэробной </a:t>
            </a:r>
            <a:r>
              <a:rPr lang="ru-RU" b="1" dirty="0" err="1" smtClean="0">
                <a:solidFill>
                  <a:srgbClr val="00B050"/>
                </a:solidFill>
              </a:rPr>
              <a:t>энтеротоксемии</a:t>
            </a:r>
            <a:r>
              <a:rPr lang="ru-RU" b="1" dirty="0" smtClean="0">
                <a:solidFill>
                  <a:srgbClr val="00B050"/>
                </a:solidFill>
              </a:rPr>
              <a:t> овец </a:t>
            </a:r>
            <a:r>
              <a:rPr lang="ru-RU" b="1" dirty="0" smtClean="0">
                <a:solidFill>
                  <a:srgbClr val="0000CC"/>
                </a:solidFill>
              </a:rPr>
              <a:t>КЛОВИКС</a:t>
            </a:r>
            <a:r>
              <a:rPr lang="ru-RU" b="1" dirty="0" smtClean="0">
                <a:solidFill>
                  <a:srgbClr val="00B05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7030A0"/>
                </a:solidFill>
              </a:rPr>
              <a:t>7</a:t>
            </a:r>
            <a:r>
              <a:rPr lang="ru-RU" b="1" dirty="0" smtClean="0">
                <a:solidFill>
                  <a:srgbClr val="7030A0"/>
                </a:solidFill>
              </a:rPr>
              <a:t>. </a:t>
            </a:r>
            <a:r>
              <a:rPr lang="ru-RU" b="1" dirty="0" smtClean="0">
                <a:solidFill>
                  <a:srgbClr val="00B050"/>
                </a:solidFill>
              </a:rPr>
              <a:t>Инактивированная вакцина против смешанных инфекций рыб </a:t>
            </a:r>
            <a:r>
              <a:rPr lang="ru-RU" b="1" dirty="0" smtClean="0">
                <a:solidFill>
                  <a:srgbClr val="0000CC"/>
                </a:solidFill>
              </a:rPr>
              <a:t>ФИШОЛИН</a:t>
            </a:r>
            <a:r>
              <a:rPr lang="ru-RU" b="1" dirty="0" smtClean="0">
                <a:solidFill>
                  <a:srgbClr val="00B05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rgbClr val="7030A0"/>
                </a:solidFill>
              </a:rPr>
              <a:t>8</a:t>
            </a:r>
            <a:r>
              <a:rPr lang="ru-RU" b="1" dirty="0" smtClean="0">
                <a:solidFill>
                  <a:srgbClr val="7030A0"/>
                </a:solidFill>
              </a:rPr>
              <a:t>. </a:t>
            </a:r>
            <a:r>
              <a:rPr lang="ru-RU" b="1" dirty="0" smtClean="0">
                <a:solidFill>
                  <a:srgbClr val="00B050"/>
                </a:solidFill>
              </a:rPr>
              <a:t>Неспецифический иммуноглобулин </a:t>
            </a:r>
            <a:r>
              <a:rPr lang="ru-RU" b="1" dirty="0" smtClean="0">
                <a:solidFill>
                  <a:srgbClr val="0000CC"/>
                </a:solidFill>
              </a:rPr>
              <a:t>ИММУНОЛИН</a:t>
            </a:r>
            <a:r>
              <a:rPr lang="ru-RU" b="1" dirty="0" smtClean="0">
                <a:solidFill>
                  <a:srgbClr val="00B050"/>
                </a:solidFill>
              </a:rPr>
              <a:t>.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199" y="101600"/>
            <a:ext cx="8542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Иммунобиологические </a:t>
            </a:r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препараты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5124" name="Picture 4" descr="Картинки по запросу пробирки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49301"/>
            <a:ext cx="9143999" cy="1714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11600" y="1733857"/>
            <a:ext cx="489373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b="1" dirty="0" smtClean="0"/>
              <a:t>Инактивированная ассоциированная вакцина </a:t>
            </a:r>
            <a:r>
              <a:rPr lang="ru-RU" sz="2000" b="1" dirty="0" smtClean="0">
                <a:solidFill>
                  <a:srgbClr val="0000CC"/>
                </a:solidFill>
              </a:rPr>
              <a:t>ВАКОЛИН </a:t>
            </a:r>
            <a:endParaRPr lang="ru-RU" sz="2000" b="1" dirty="0" smtClean="0">
              <a:solidFill>
                <a:srgbClr val="0000CC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ru-RU" sz="2000" b="1" dirty="0" smtClean="0"/>
              <a:t>Изготовлена </a:t>
            </a:r>
            <a:r>
              <a:rPr lang="ru-RU" sz="2000" b="1" dirty="0" smtClean="0"/>
              <a:t>из культур микроорганизмов - возбудителей мастита крупного рогатого скота, выделенных из молока больных животных, и содержит анатоксины патогенных бактерий.</a:t>
            </a:r>
          </a:p>
          <a:p>
            <a:pPr algn="ctr">
              <a:spcBef>
                <a:spcPct val="50000"/>
              </a:spcBef>
            </a:pPr>
            <a:r>
              <a:rPr lang="ru-RU" sz="2000" b="1" dirty="0" smtClean="0"/>
              <a:t>О</a:t>
            </a:r>
            <a:r>
              <a:rPr lang="ru-RU" sz="2000" b="1" dirty="0" smtClean="0"/>
              <a:t>бладает </a:t>
            </a:r>
            <a:r>
              <a:rPr lang="ru-RU" sz="2000" b="1" dirty="0" smtClean="0"/>
              <a:t>не только </a:t>
            </a:r>
            <a:r>
              <a:rPr lang="ru-RU" sz="2000" b="1" u="sng" dirty="0" smtClean="0"/>
              <a:t>профилактическим</a:t>
            </a:r>
            <a:r>
              <a:rPr lang="ru-RU" sz="2000" b="1" dirty="0" smtClean="0"/>
              <a:t>, но и </a:t>
            </a:r>
            <a:r>
              <a:rPr lang="ru-RU" sz="2000" b="1" u="sng" dirty="0" smtClean="0"/>
              <a:t>лечебным</a:t>
            </a:r>
            <a:r>
              <a:rPr lang="ru-RU" sz="2000" b="1" dirty="0" smtClean="0"/>
              <a:t> действием при маститах крупного рогатого </a:t>
            </a:r>
            <a:r>
              <a:rPr lang="ru-RU" sz="2000" b="1" dirty="0" smtClean="0"/>
              <a:t>скота.</a:t>
            </a:r>
            <a:endParaRPr lang="ru-RU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5467" y="194735"/>
            <a:ext cx="900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ВАКОЛИН</a:t>
            </a:r>
            <a:endParaRPr lang="ru-RU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9" name="Picture 4" descr="IMG_9264"/>
          <p:cNvPicPr>
            <a:picLocks noChangeAspect="1" noChangeArrowheads="1"/>
          </p:cNvPicPr>
          <p:nvPr/>
        </p:nvPicPr>
        <p:blipFill>
          <a:blip r:embed="rId4" cstate="print">
            <a:lum bright="12000" contrast="12000"/>
          </a:blip>
          <a:srcRect r="3148"/>
          <a:stretch>
            <a:fillRect/>
          </a:stretch>
        </p:blipFill>
        <p:spPr bwMode="auto">
          <a:xfrm>
            <a:off x="0" y="1329266"/>
            <a:ext cx="3557588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graphicFrame>
        <p:nvGraphicFramePr>
          <p:cNvPr id="9" name="Схема 8"/>
          <p:cNvGraphicFramePr/>
          <p:nvPr/>
        </p:nvGraphicFramePr>
        <p:xfrm>
          <a:off x="321733" y="1244601"/>
          <a:ext cx="8669867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Действие вакцины ВАКОЛИН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074" name="Picture 2" descr="Картинки по запросу мультяшная корова"/>
          <p:cNvPicPr>
            <a:picLocks noChangeAspect="1" noChangeArrowheads="1"/>
          </p:cNvPicPr>
          <p:nvPr/>
        </p:nvPicPr>
        <p:blipFill>
          <a:blip r:embed="rId9" cstate="print"/>
          <a:srcRect l="5214" t="3896" r="7901" b="3350"/>
          <a:stretch>
            <a:fillRect/>
          </a:stretch>
        </p:blipFill>
        <p:spPr bwMode="auto">
          <a:xfrm>
            <a:off x="254000" y="1549400"/>
            <a:ext cx="2121728" cy="24553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43934" y="1692770"/>
            <a:ext cx="8873067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ООО «ПРОБИОТИК-ПЛЮС» - разработчик и производитель уникальных, не имеющих аналогов в мире лечебно-профилактических средств - иммуноглобулинов, гипериммунных сывороток,  вакцин (против маститов, эндометритов,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клостридиозов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, смешанных инфекционных болезней крупного рогатого скота, свиней, овец, птиц),  биостимуляторов иммунной системы, внутриматочных растворов,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пробиотических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 кормовых добавок,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пробиотиков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 для разных видов животных, в т.ч. птиц, рыб, пушных зверей, пчел.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164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О компании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8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7587" y="4960409"/>
            <a:ext cx="4447749" cy="1414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45934" y="2134192"/>
            <a:ext cx="54525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800" b="1" dirty="0" smtClean="0"/>
              <a:t>Применение </a:t>
            </a:r>
            <a:r>
              <a:rPr lang="ru-RU" sz="2800" b="1" dirty="0" smtClean="0"/>
              <a:t>вакцины </a:t>
            </a:r>
            <a:r>
              <a:rPr lang="ru-RU" sz="2800" b="1" dirty="0" smtClean="0">
                <a:solidFill>
                  <a:srgbClr val="0000CC"/>
                </a:solidFill>
              </a:rPr>
              <a:t>ВАКОЛИН</a:t>
            </a:r>
            <a:r>
              <a:rPr lang="ru-RU" sz="2800" b="1" dirty="0" smtClean="0"/>
              <a:t> в комплексе с </a:t>
            </a:r>
            <a:r>
              <a:rPr lang="ru-RU" sz="2800" b="1" dirty="0" err="1" smtClean="0"/>
              <a:t>пробиотической</a:t>
            </a:r>
            <a:r>
              <a:rPr lang="ru-RU" sz="2800" b="1" dirty="0" smtClean="0"/>
              <a:t> кормовой добавкой  </a:t>
            </a:r>
            <a:r>
              <a:rPr lang="ru-RU" sz="2800" b="1" dirty="0" smtClean="0">
                <a:solidFill>
                  <a:srgbClr val="0000CC"/>
                </a:solidFill>
              </a:rPr>
              <a:t>ОЛИН </a:t>
            </a:r>
            <a:r>
              <a:rPr lang="ru-RU" sz="2800" b="1" dirty="0" smtClean="0"/>
              <a:t>способствует оздоровлению стада от маститов, эндометритов и желудочно-кишечных болезней животных в течение </a:t>
            </a:r>
            <a:r>
              <a:rPr lang="ru-RU" sz="2800" b="1" dirty="0" smtClean="0">
                <a:solidFill>
                  <a:srgbClr val="CC0066"/>
                </a:solidFill>
              </a:rPr>
              <a:t>6-8 месяцев</a:t>
            </a:r>
            <a:r>
              <a:rPr lang="ru-RU" sz="2800" b="1" dirty="0" smtClean="0"/>
              <a:t>.</a:t>
            </a:r>
            <a:endParaRPr lang="ru-RU" sz="2800" b="1" dirty="0"/>
          </a:p>
        </p:txBody>
      </p:sp>
      <p:pic>
        <p:nvPicPr>
          <p:cNvPr id="7" name="Picture 2" descr="Картинки по запросу счастливые коровы"/>
          <p:cNvPicPr>
            <a:picLocks noChangeAspect="1" noChangeArrowheads="1"/>
          </p:cNvPicPr>
          <p:nvPr/>
        </p:nvPicPr>
        <p:blipFill>
          <a:blip r:embed="rId4" cstate="print"/>
          <a:srcRect r="47804"/>
          <a:stretch>
            <a:fillRect/>
          </a:stretch>
        </p:blipFill>
        <p:spPr bwMode="auto">
          <a:xfrm>
            <a:off x="0" y="1727199"/>
            <a:ext cx="3282975" cy="39200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1"/>
          <p:cNvSpPr>
            <a:spLocks noChangeArrowheads="1"/>
          </p:cNvSpPr>
          <p:nvPr/>
        </p:nvSpPr>
        <p:spPr bwMode="auto">
          <a:xfrm>
            <a:off x="110067" y="1315509"/>
            <a:ext cx="8898466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1900" b="1" dirty="0"/>
              <a:t>Высокая лечебно-профилактическая эффективность вакцины (90-100%).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1900" b="1" dirty="0"/>
              <a:t>Высокая терапевтическая эффективность при лечении коров, больных клиническими и </a:t>
            </a:r>
            <a:r>
              <a:rPr lang="ru-RU" sz="1900" b="1" dirty="0" err="1"/>
              <a:t>субклиническими</a:t>
            </a:r>
            <a:r>
              <a:rPr lang="ru-RU" sz="1900" b="1" dirty="0"/>
              <a:t> маститами.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1900" b="1" dirty="0"/>
              <a:t>Способность вакцины обострять </a:t>
            </a:r>
            <a:r>
              <a:rPr lang="ru-RU" sz="1900" b="1" dirty="0" err="1"/>
              <a:t>субклинические</a:t>
            </a:r>
            <a:r>
              <a:rPr lang="ru-RU" sz="1900" b="1" dirty="0"/>
              <a:t> маститы и переводить их в клиническую форму, поддающуюся терапевтическому действию лекарственных </a:t>
            </a:r>
            <a:r>
              <a:rPr lang="ru-RU" sz="1900" b="1" dirty="0" err="1"/>
              <a:t>антимикробных</a:t>
            </a:r>
            <a:r>
              <a:rPr lang="ru-RU" sz="1900" b="1" dirty="0"/>
              <a:t> препаратов.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1900" b="1" dirty="0"/>
              <a:t>Профилактическая эффективность при  послеродовых эндометритах.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1900" b="1" dirty="0"/>
              <a:t>Терапевтическая эффективность при хроническом течении эндометритов.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1900" b="1" dirty="0"/>
              <a:t>Создание у новорожденных животных </a:t>
            </a:r>
            <a:r>
              <a:rPr lang="ru-RU" sz="1900" b="1" dirty="0" err="1"/>
              <a:t>колострального</a:t>
            </a:r>
            <a:r>
              <a:rPr lang="ru-RU" sz="1900" b="1" dirty="0"/>
              <a:t> иммунитета. 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1900" b="1" dirty="0"/>
              <a:t>Высокая профилактическая эффективность при желудочно-кишечных болезнях молодняка.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1900" b="1" dirty="0"/>
              <a:t>Отсутствие необходимости применения антибиотиков и сульфаниламидных препаратов при лечении животных.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1900" b="1" dirty="0"/>
              <a:t>Отсутствие противопоказаний.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1900" b="1" dirty="0"/>
              <a:t>Безвредность для людей и животных.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1900" b="1" dirty="0"/>
              <a:t>Экологическая безопасность.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Потребительские свойства </a:t>
            </a:r>
            <a:r>
              <a:rPr lang="ru-RU" sz="4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ВАКОЛИНа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ferkolin"/>
          <p:cNvPicPr>
            <a:picLocks noChangeAspect="1" noChangeArrowheads="1"/>
          </p:cNvPicPr>
          <p:nvPr/>
        </p:nvPicPr>
        <p:blipFill>
          <a:blip r:embed="rId2" cstate="print"/>
          <a:srcRect l="8095" r="10733" b="4543"/>
          <a:stretch>
            <a:fillRect/>
          </a:stretch>
        </p:blipFill>
        <p:spPr bwMode="auto">
          <a:xfrm>
            <a:off x="137055" y="1327151"/>
            <a:ext cx="3173683" cy="478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4" name="Grafik 9" descr="Bild1 probiotic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1" descr="http://www.mgavm.ru/img/a1.gif"/>
          <p:cNvPicPr>
            <a:picLocks noChangeAspect="1" noChangeArrowheads="1"/>
          </p:cNvPicPr>
          <p:nvPr/>
        </p:nvPicPr>
        <p:blipFill>
          <a:blip r:embed="rId4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ФЕРКОЛИН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987801" y="1626569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800" b="1" dirty="0" smtClean="0"/>
              <a:t>Инактивированная, </a:t>
            </a:r>
            <a:r>
              <a:rPr lang="ru-RU" sz="2800" b="1" dirty="0" err="1" smtClean="0"/>
              <a:t>культуральная</a:t>
            </a:r>
            <a:r>
              <a:rPr lang="ru-RU" sz="2800" b="1" dirty="0" smtClean="0"/>
              <a:t>  вакцина против </a:t>
            </a:r>
            <a:r>
              <a:rPr lang="ru-RU" sz="2800" b="1" dirty="0" err="1" smtClean="0"/>
              <a:t>колибактериоза</a:t>
            </a:r>
            <a:r>
              <a:rPr lang="ru-RU" sz="2800" b="1" dirty="0" smtClean="0"/>
              <a:t> и отечной болезни поросят.</a:t>
            </a:r>
          </a:p>
          <a:p>
            <a:r>
              <a:rPr lang="ru-RU" b="1" dirty="0" smtClean="0">
                <a:solidFill>
                  <a:srgbClr val="000099"/>
                </a:solidFill>
              </a:rPr>
              <a:t>     </a:t>
            </a:r>
            <a:endParaRPr lang="ru-RU" b="1" dirty="0">
              <a:solidFill>
                <a:srgbClr val="000099"/>
              </a:solidFill>
            </a:endParaRPr>
          </a:p>
        </p:txBody>
      </p:sp>
      <p:pic>
        <p:nvPicPr>
          <p:cNvPr id="51202" name="Picture 2" descr="Картинки по запросу ПОРОСЯТА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60775" y="3724275"/>
            <a:ext cx="4953000" cy="2200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1"/>
          <p:cNvSpPr>
            <a:spLocks noChangeArrowheads="1"/>
          </p:cNvSpPr>
          <p:nvPr/>
        </p:nvSpPr>
        <p:spPr bwMode="auto">
          <a:xfrm>
            <a:off x="323850" y="1341438"/>
            <a:ext cx="842486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/>
              <a:t>Высокая профилактическая эффективность вакцины при </a:t>
            </a:r>
            <a:r>
              <a:rPr lang="ru-RU" sz="2400" b="1" dirty="0" err="1"/>
              <a:t>колибактериозе</a:t>
            </a:r>
            <a:r>
              <a:rPr lang="ru-RU" sz="2400" b="1" dirty="0"/>
              <a:t> и отечной болезни поросят (90-98%).</a:t>
            </a:r>
          </a:p>
          <a:p>
            <a:pPr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/>
              <a:t>Создание у новорожденных поросят </a:t>
            </a:r>
            <a:r>
              <a:rPr lang="ru-RU" sz="2400" b="1" dirty="0" err="1"/>
              <a:t>колострального</a:t>
            </a:r>
            <a:r>
              <a:rPr lang="ru-RU" sz="2400" b="1" dirty="0"/>
              <a:t> иммунитета. </a:t>
            </a:r>
          </a:p>
          <a:p>
            <a:pPr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/>
              <a:t>Отсутствие необходимости применения антибиотиков и сульфаниламидных препаратов при оздоровлении хозяйства от </a:t>
            </a:r>
            <a:r>
              <a:rPr lang="ru-RU" sz="2400" b="1" dirty="0" err="1"/>
              <a:t>колиинфекций</a:t>
            </a:r>
            <a:r>
              <a:rPr lang="ru-RU" sz="2400" b="1" dirty="0"/>
              <a:t>.</a:t>
            </a:r>
          </a:p>
          <a:p>
            <a:pPr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/>
              <a:t>Снижение затрат на лечение.</a:t>
            </a:r>
          </a:p>
          <a:p>
            <a:pPr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/>
              <a:t>Повышение рентабельности хозяйства.</a:t>
            </a:r>
          </a:p>
          <a:p>
            <a:pPr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/>
              <a:t>Безвредность для людей и животных.</a:t>
            </a:r>
          </a:p>
          <a:p>
            <a:pPr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/>
              <a:t>Отсутствие противопоказаний.</a:t>
            </a:r>
          </a:p>
          <a:p>
            <a:pPr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/>
              <a:t>Экологическая безопасность.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Потребительские свойства </a:t>
            </a:r>
            <a:r>
              <a:rPr lang="ru-RU" sz="4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ФЕРКОЛИН</a:t>
            </a:r>
            <a:r>
              <a:rPr lang="ru-RU" sz="4000" b="1" dirty="0" err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а</a:t>
            </a:r>
            <a:endParaRPr lang="ru-RU" sz="4000" b="1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6" name="Рисунок 5" descr="Оливак 1"/>
          <p:cNvPicPr>
            <a:picLocks noChangeAspect="1" noChangeArrowheads="1"/>
          </p:cNvPicPr>
          <p:nvPr/>
        </p:nvPicPr>
        <p:blipFill>
          <a:blip r:embed="rId4" cstate="print"/>
          <a:srcRect l="30381" t="17249" r="31764" b="15279"/>
          <a:stretch>
            <a:fillRect/>
          </a:stretch>
        </p:blipFill>
        <p:spPr bwMode="auto">
          <a:xfrm>
            <a:off x="541867" y="1913467"/>
            <a:ext cx="1482259" cy="352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ОЛИВАК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081866" y="1595734"/>
            <a:ext cx="5367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ru-RU" sz="2400" b="1" dirty="0" smtClean="0">
                <a:cs typeface="Times New Roman" pitchFamily="18" charset="0"/>
              </a:rPr>
              <a:t>И</a:t>
            </a:r>
            <a:r>
              <a:rPr lang="ru-RU" sz="2400" b="1" dirty="0" smtClean="0"/>
              <a:t>нактивированная </a:t>
            </a:r>
            <a:r>
              <a:rPr lang="ru-RU" sz="2400" b="1" dirty="0" smtClean="0"/>
              <a:t>вакцина против </a:t>
            </a:r>
            <a:r>
              <a:rPr lang="ru-RU" sz="2400" b="1" dirty="0" err="1" smtClean="0"/>
              <a:t>колибактериоза</a:t>
            </a:r>
            <a:r>
              <a:rPr lang="ru-RU" sz="2400" b="1" dirty="0" smtClean="0"/>
              <a:t> и </a:t>
            </a:r>
            <a:r>
              <a:rPr lang="ru-RU" sz="2400" b="1" dirty="0" err="1" smtClean="0"/>
              <a:t>стафилококкоза</a:t>
            </a:r>
            <a:r>
              <a:rPr lang="ru-RU" sz="2400" b="1" dirty="0" smtClean="0"/>
              <a:t> птиц (сухая и жидкая).</a:t>
            </a:r>
            <a:endParaRPr lang="ru-RU" sz="2400" b="1" dirty="0"/>
          </a:p>
        </p:txBody>
      </p:sp>
      <p:pic>
        <p:nvPicPr>
          <p:cNvPr id="48130" name="Picture 2" descr="Картинки по запросу цыплята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10442" y="3026834"/>
            <a:ext cx="5238750" cy="294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14867" y="1500707"/>
            <a:ext cx="8246533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Blip>
                <a:blip r:embed="rId4"/>
              </a:buBlip>
            </a:pPr>
            <a:r>
              <a:rPr kumimoji="1" lang="ru-RU" sz="2000" b="1" dirty="0" smtClean="0">
                <a:cs typeface="Times New Roman" pitchFamily="18" charset="0"/>
              </a:rPr>
              <a:t> </a:t>
            </a:r>
            <a:r>
              <a:rPr kumimoji="1" lang="ru-RU" sz="2400" b="1" dirty="0" smtClean="0">
                <a:cs typeface="Times New Roman" pitchFamily="18" charset="0"/>
              </a:rPr>
              <a:t>Оздоровление хозяйств от смешанных инфекционных болезней кур в короткие сроки.</a:t>
            </a:r>
          </a:p>
          <a:p>
            <a:pPr eaLnBrk="0" hangingPunct="0">
              <a:spcAft>
                <a:spcPts val="600"/>
              </a:spcAft>
              <a:buBlip>
                <a:blip r:embed="rId4"/>
              </a:buBlip>
            </a:pPr>
            <a:r>
              <a:rPr kumimoji="1" lang="ru-RU" sz="2400" b="1" dirty="0" smtClean="0">
                <a:cs typeface="Times New Roman" pitchFamily="18" charset="0"/>
              </a:rPr>
              <a:t> </a:t>
            </a:r>
            <a:r>
              <a:rPr kumimoji="1" lang="ru-RU" sz="2400" b="1" dirty="0" smtClean="0">
                <a:cs typeface="Times New Roman" pitchFamily="18" charset="0"/>
              </a:rPr>
              <a:t>Повышение воспроизводства поголовья птицы.</a:t>
            </a:r>
          </a:p>
          <a:p>
            <a:pPr eaLnBrk="0" hangingPunct="0">
              <a:spcAft>
                <a:spcPts val="600"/>
              </a:spcAft>
              <a:buBlip>
                <a:blip r:embed="rId4"/>
              </a:buBlip>
            </a:pPr>
            <a:r>
              <a:rPr kumimoji="1" lang="ru-RU" sz="2400" b="1" dirty="0" smtClean="0">
                <a:cs typeface="Times New Roman" pitchFamily="18" charset="0"/>
              </a:rPr>
              <a:t> </a:t>
            </a:r>
            <a:r>
              <a:rPr kumimoji="1" lang="ru-RU" sz="2400" b="1" dirty="0" smtClean="0">
                <a:cs typeface="Times New Roman" pitchFamily="18" charset="0"/>
              </a:rPr>
              <a:t>Увеличение сохранности цыплят.</a:t>
            </a:r>
          </a:p>
          <a:p>
            <a:pPr eaLnBrk="0" hangingPunct="0">
              <a:spcAft>
                <a:spcPts val="600"/>
              </a:spcAft>
              <a:buBlip>
                <a:blip r:embed="rId4"/>
              </a:buBlip>
            </a:pPr>
            <a:r>
              <a:rPr kumimoji="1" lang="ru-RU" sz="2400" b="1" dirty="0" smtClean="0">
                <a:cs typeface="Times New Roman" pitchFamily="18" charset="0"/>
              </a:rPr>
              <a:t> </a:t>
            </a:r>
            <a:r>
              <a:rPr kumimoji="1" lang="ru-RU" sz="2400" b="1" dirty="0" smtClean="0">
                <a:cs typeface="Times New Roman" pitchFamily="18" charset="0"/>
              </a:rPr>
              <a:t>Увеличение привесов.</a:t>
            </a:r>
          </a:p>
          <a:p>
            <a:pPr eaLnBrk="0" hangingPunct="0">
              <a:spcAft>
                <a:spcPts val="600"/>
              </a:spcAft>
              <a:buBlip>
                <a:blip r:embed="rId4"/>
              </a:buBlip>
            </a:pPr>
            <a:r>
              <a:rPr kumimoji="1" lang="ru-RU" sz="2400" b="1" dirty="0" smtClean="0">
                <a:cs typeface="Times New Roman" pitchFamily="18" charset="0"/>
              </a:rPr>
              <a:t> </a:t>
            </a:r>
            <a:r>
              <a:rPr kumimoji="1" lang="ru-RU" sz="2400" b="1" dirty="0" smtClean="0">
                <a:cs typeface="Times New Roman" pitchFamily="18" charset="0"/>
              </a:rPr>
              <a:t>Повышение устойчивости организма птицы к бактериальным инфекциям.</a:t>
            </a:r>
          </a:p>
          <a:p>
            <a:pPr eaLnBrk="0" hangingPunct="0">
              <a:spcAft>
                <a:spcPts val="600"/>
              </a:spcAft>
              <a:buBlip>
                <a:blip r:embed="rId4"/>
              </a:buBlip>
            </a:pPr>
            <a:r>
              <a:rPr kumimoji="1" lang="ru-RU" sz="2400" b="1" dirty="0" smtClean="0">
                <a:cs typeface="Times New Roman" pitchFamily="18" charset="0"/>
              </a:rPr>
              <a:t> </a:t>
            </a:r>
            <a:r>
              <a:rPr kumimoji="1" lang="ru-RU" sz="2400" b="1" dirty="0" smtClean="0">
                <a:cs typeface="Times New Roman" pitchFamily="18" charset="0"/>
              </a:rPr>
              <a:t>Отказ от применения антибиотиков.</a:t>
            </a:r>
          </a:p>
          <a:p>
            <a:pPr eaLnBrk="0" hangingPunct="0">
              <a:spcAft>
                <a:spcPts val="600"/>
              </a:spcAft>
              <a:buBlip>
                <a:blip r:embed="rId4"/>
              </a:buBlip>
            </a:pPr>
            <a:r>
              <a:rPr kumimoji="1" lang="ru-RU" sz="2400" b="1" dirty="0" smtClean="0">
                <a:cs typeface="Times New Roman" pitchFamily="18" charset="0"/>
              </a:rPr>
              <a:t> </a:t>
            </a:r>
            <a:r>
              <a:rPr kumimoji="1" lang="ru-RU" sz="2400" b="1" dirty="0" smtClean="0">
                <a:cs typeface="Times New Roman" pitchFamily="18" charset="0"/>
              </a:rPr>
              <a:t>Снижение затрат на лечение.</a:t>
            </a:r>
          </a:p>
          <a:p>
            <a:pPr eaLnBrk="0" hangingPunct="0">
              <a:spcAft>
                <a:spcPts val="600"/>
              </a:spcAft>
              <a:buBlip>
                <a:blip r:embed="rId4"/>
              </a:buBlip>
            </a:pPr>
            <a:r>
              <a:rPr kumimoji="1" lang="ru-RU" sz="2400" b="1" dirty="0" smtClean="0">
                <a:cs typeface="Times New Roman" pitchFamily="18" charset="0"/>
              </a:rPr>
              <a:t> </a:t>
            </a:r>
            <a:r>
              <a:rPr kumimoji="1" lang="ru-RU" sz="2400" b="1" dirty="0" smtClean="0">
                <a:cs typeface="Times New Roman" pitchFamily="18" charset="0"/>
              </a:rPr>
              <a:t>Повышение рентабельности хозяйства.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5467" y="330201"/>
            <a:ext cx="890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Результаты применения вакцины ОЛИВАК</a:t>
            </a:r>
            <a:endParaRPr lang="ru-RU" sz="3600" b="1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6" name="Рисунок 7" descr="Кловикс 1"/>
          <p:cNvPicPr>
            <a:picLocks noChangeAspect="1" noChangeArrowheads="1"/>
          </p:cNvPicPr>
          <p:nvPr/>
        </p:nvPicPr>
        <p:blipFill>
          <a:blip r:embed="rId4" cstate="print"/>
          <a:srcRect l="21815" t="10786" r="21065" b="16950"/>
          <a:stretch>
            <a:fillRect/>
          </a:stretch>
        </p:blipFill>
        <p:spPr bwMode="auto">
          <a:xfrm>
            <a:off x="763589" y="1303865"/>
            <a:ext cx="1505479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06133" y="1387101"/>
            <a:ext cx="6036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Инактивированная </a:t>
            </a:r>
            <a:r>
              <a:rPr lang="ru-RU" sz="2400" b="1" dirty="0" smtClean="0"/>
              <a:t>вакцина против анаэробной </a:t>
            </a:r>
            <a:r>
              <a:rPr lang="ru-RU" sz="2400" b="1" dirty="0" err="1" smtClean="0"/>
              <a:t>энтеротоксемии</a:t>
            </a:r>
            <a:r>
              <a:rPr lang="ru-RU" sz="2400" b="1" dirty="0" smtClean="0"/>
              <a:t> овец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КЛОВИКС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46086" name="Picture 6" descr="https://img3.goodfon.ru/original/2048x1152/e/96/ovtsy-pole-tuman.jpg"/>
          <p:cNvPicPr>
            <a:picLocks noChangeAspect="1" noChangeArrowheads="1"/>
          </p:cNvPicPr>
          <p:nvPr/>
        </p:nvPicPr>
        <p:blipFill>
          <a:blip r:embed="rId5" cstate="print"/>
          <a:srcRect t="33330" b="26948"/>
          <a:stretch>
            <a:fillRect/>
          </a:stretch>
        </p:blipFill>
        <p:spPr bwMode="auto">
          <a:xfrm>
            <a:off x="0" y="3911601"/>
            <a:ext cx="9132210" cy="2040466"/>
          </a:xfrm>
          <a:prstGeom prst="rect">
            <a:avLst/>
          </a:prstGeom>
          <a:noFill/>
        </p:spPr>
      </p:pic>
      <p:sp>
        <p:nvSpPr>
          <p:cNvPr id="13" name="Прямоугольник 12"/>
          <p:cNvSpPr/>
          <p:nvPr/>
        </p:nvSpPr>
        <p:spPr>
          <a:xfrm>
            <a:off x="2650067" y="2286338"/>
            <a:ext cx="57996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ru-RU" b="1" dirty="0" smtClean="0">
                <a:cs typeface="Times New Roman" pitchFamily="18" charset="0"/>
              </a:rPr>
              <a:t>Вызывает формирование </a:t>
            </a:r>
            <a:r>
              <a:rPr kumimoji="1" lang="ru-RU" b="1" dirty="0" smtClean="0">
                <a:cs typeface="Times New Roman" pitchFamily="18" charset="0"/>
              </a:rPr>
              <a:t>иммунного ответа у ягнят и овец к возбудителю анаэробной </a:t>
            </a:r>
            <a:r>
              <a:rPr kumimoji="1" lang="ru-RU" b="1" dirty="0" err="1" smtClean="0">
                <a:cs typeface="Times New Roman" pitchFamily="18" charset="0"/>
              </a:rPr>
              <a:t>энтеротоксемии</a:t>
            </a:r>
            <a:r>
              <a:rPr kumimoji="1" lang="ru-RU" b="1" dirty="0" smtClean="0">
                <a:cs typeface="Times New Roman" pitchFamily="18" charset="0"/>
              </a:rPr>
              <a:t> овец </a:t>
            </a:r>
            <a:r>
              <a:rPr kumimoji="1" lang="ru-RU" b="1" dirty="0" err="1" smtClean="0">
                <a:cs typeface="Times New Roman" pitchFamily="18" charset="0"/>
              </a:rPr>
              <a:t>C.perfringens</a:t>
            </a:r>
            <a:r>
              <a:rPr kumimoji="1" lang="ru-RU" b="1" dirty="0" smtClean="0">
                <a:cs typeface="Times New Roman" pitchFamily="18" charset="0"/>
              </a:rPr>
              <a:t> типов А и Д, а также способствует выработке антитоксических антител к токсинам </a:t>
            </a:r>
            <a:r>
              <a:rPr kumimoji="1" lang="ru-RU" b="1" dirty="0" err="1" smtClean="0">
                <a:cs typeface="Times New Roman" pitchFamily="18" charset="0"/>
              </a:rPr>
              <a:t>C.perfringens</a:t>
            </a:r>
            <a:r>
              <a:rPr kumimoji="1" lang="ru-RU" b="1" dirty="0" smtClean="0">
                <a:cs typeface="Times New Roman" pitchFamily="18" charset="0"/>
              </a:rPr>
              <a:t> типов А и Д </a:t>
            </a:r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131733" y="267946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800" b="1" dirty="0" smtClean="0"/>
              <a:t>Иммуноглобулин неспецифический  против смешанных инфекций разных видов животных</a:t>
            </a:r>
            <a:endParaRPr lang="ru-RU" sz="2800" b="1" dirty="0"/>
          </a:p>
        </p:txBody>
      </p:sp>
      <p:pic>
        <p:nvPicPr>
          <p:cNvPr id="7" name="Picture 4" descr="IMG_9269"/>
          <p:cNvPicPr>
            <a:picLocks noChangeAspect="1" noChangeArrowheads="1"/>
          </p:cNvPicPr>
          <p:nvPr/>
        </p:nvPicPr>
        <p:blipFill>
          <a:blip r:embed="rId4" cstate="print">
            <a:lum bright="12000" contrast="24000"/>
          </a:blip>
          <a:srcRect l="6752" r="7303"/>
          <a:stretch>
            <a:fillRect/>
          </a:stretch>
        </p:blipFill>
        <p:spPr bwMode="auto">
          <a:xfrm>
            <a:off x="237067" y="1377950"/>
            <a:ext cx="333375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ИММУНОЛИН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graphicFrame>
        <p:nvGraphicFramePr>
          <p:cNvPr id="9" name="Схема 8"/>
          <p:cNvGraphicFramePr/>
          <p:nvPr/>
        </p:nvGraphicFramePr>
        <p:xfrm>
          <a:off x="228599" y="1443840"/>
          <a:ext cx="8669867" cy="4618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ИММУНОЛИН: О препарате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7"/>
          <p:cNvSpPr>
            <a:spLocks noChangeArrowheads="1"/>
          </p:cNvSpPr>
          <p:nvPr/>
        </p:nvSpPr>
        <p:spPr bwMode="auto">
          <a:xfrm>
            <a:off x="250825" y="1412875"/>
            <a:ext cx="8713788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2000" b="1" dirty="0"/>
              <a:t>Восполнение недостатка в организме новорожденных животных защитных антител класса </a:t>
            </a:r>
            <a:r>
              <a:rPr lang="ru-RU" sz="2000" b="1" dirty="0" err="1"/>
              <a:t>IgG</a:t>
            </a:r>
            <a:r>
              <a:rPr lang="ru-RU" sz="2000" b="1" dirty="0"/>
              <a:t>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2000" b="1" dirty="0"/>
              <a:t>Снижение риска развития инфекционных болезней бактериальной и вирусной природы у молодняка с первичными и вторичными иммунодефицитами.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2000" b="1" dirty="0"/>
              <a:t>Высокая лечебно-профилактическая эффективность препарата при инфекционных болезнях (99%).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2000" b="1" dirty="0"/>
              <a:t>Быстрый терапевтический эффект (улучшение общего состояния животных через 1-2 ч после введения препарата).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2000" b="1" dirty="0"/>
              <a:t>Отсутствие необходимости применения антибиотиков и сульфаниламидных препаратов при оздоровлении хозяйства от инфекционных болезней.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2000" b="1" dirty="0"/>
              <a:t>Отсутствие противопоказаний.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2000" b="1" dirty="0"/>
              <a:t>Безвредность для людей и животных.</a:t>
            </a:r>
          </a:p>
          <a:p>
            <a:pPr>
              <a:buClr>
                <a:srgbClr val="800000"/>
              </a:buClr>
              <a:buBlip>
                <a:blip r:embed="rId4"/>
              </a:buBlip>
            </a:pPr>
            <a:r>
              <a:rPr lang="ru-RU" sz="2000" b="1" dirty="0"/>
              <a:t>Экологическая </a:t>
            </a:r>
            <a:r>
              <a:rPr lang="ru-RU" sz="2000" b="1" dirty="0" smtClean="0"/>
              <a:t>безопасность.</a:t>
            </a:r>
            <a:endParaRPr lang="ru-RU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5467" y="330201"/>
            <a:ext cx="890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Потребительские свойства </a:t>
            </a:r>
            <a:r>
              <a:rPr lang="ru-RU" sz="36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ИММУНОЛИНа</a:t>
            </a:r>
            <a:endParaRPr lang="ru-RU" sz="3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3967" y="1394304"/>
            <a:ext cx="7476067" cy="2677656"/>
          </a:xfrm>
          <a:prstGeom prst="rect">
            <a:avLst/>
          </a:prstGeom>
          <a:ln w="76200">
            <a:solidFill>
              <a:srgbClr val="CC006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0099"/>
                </a:solidFill>
                <a:cs typeface="Arial" charset="0"/>
              </a:rPr>
              <a:t>О</a:t>
            </a:r>
            <a:r>
              <a:rPr lang="ru-RU" sz="2800" b="1" dirty="0" smtClean="0">
                <a:solidFill>
                  <a:srgbClr val="000099"/>
                </a:solidFill>
                <a:cs typeface="Arial" charset="0"/>
              </a:rPr>
              <a:t>беспечение </a:t>
            </a:r>
            <a:r>
              <a:rPr lang="ru-RU" sz="2800" b="1" dirty="0" smtClean="0">
                <a:solidFill>
                  <a:srgbClr val="000099"/>
                </a:solidFill>
                <a:cs typeface="Arial" charset="0"/>
              </a:rPr>
              <a:t>животноводства России экологически безопасными биопрепаратами ветеринарного назначения с высокой лечебно-профилактической эффективностью и оздоровление хозяйств от инфекционных болезней разных видов животных, в т.ч. птиц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4026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Цель </a:t>
            </a:r>
            <a:r>
              <a:rPr lang="ru-RU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компании</a:t>
            </a:r>
            <a:endParaRPr lang="ru-RU" sz="4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26626" name="Picture 2" descr="https://im0-tub-ru.yandex.net/i?id=510df2f0ba220e4583916d58ca371408-l&amp;n=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2546" y="4194182"/>
            <a:ext cx="4058908" cy="25368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7867" y="1413639"/>
            <a:ext cx="8636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dirty="0" smtClean="0">
                <a:solidFill>
                  <a:srgbClr val="7030A0"/>
                </a:solidFill>
              </a:rPr>
              <a:t>1</a:t>
            </a:r>
            <a:r>
              <a:rPr lang="ru-RU" sz="2400" b="1" dirty="0" smtClean="0">
                <a:solidFill>
                  <a:srgbClr val="7030A0"/>
                </a:solidFill>
              </a:rPr>
              <a:t>. </a:t>
            </a:r>
            <a:r>
              <a:rPr lang="ru-RU" sz="2400" b="1" dirty="0" smtClean="0">
                <a:solidFill>
                  <a:srgbClr val="00B050"/>
                </a:solidFill>
              </a:rPr>
              <a:t>Внутриматочная суспензия против эндометрита крупного и мелкого рогатого скота </a:t>
            </a:r>
            <a:r>
              <a:rPr lang="ru-RU" sz="2400" b="1" dirty="0" smtClean="0">
                <a:solidFill>
                  <a:srgbClr val="0000CC"/>
                </a:solidFill>
              </a:rPr>
              <a:t>РАСТОЛИН</a:t>
            </a:r>
            <a:r>
              <a:rPr lang="ru-RU" sz="2400" b="1" dirty="0" smtClean="0">
                <a:solidFill>
                  <a:srgbClr val="00B05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ru-RU" sz="2400" b="1" dirty="0" smtClean="0">
                <a:solidFill>
                  <a:srgbClr val="7030A0"/>
                </a:solidFill>
              </a:rPr>
              <a:t>2</a:t>
            </a:r>
            <a:r>
              <a:rPr lang="ru-RU" sz="2400" b="1" dirty="0" smtClean="0">
                <a:solidFill>
                  <a:srgbClr val="7030A0"/>
                </a:solidFill>
              </a:rPr>
              <a:t>. </a:t>
            </a:r>
            <a:r>
              <a:rPr lang="ru-RU" sz="2400" b="1" dirty="0" smtClean="0">
                <a:solidFill>
                  <a:srgbClr val="00B050"/>
                </a:solidFill>
              </a:rPr>
              <a:t>Лекарственный препарат против </a:t>
            </a:r>
            <a:r>
              <a:rPr lang="ru-RU" sz="2400" b="1" dirty="0" err="1" smtClean="0">
                <a:solidFill>
                  <a:srgbClr val="00B050"/>
                </a:solidFill>
              </a:rPr>
              <a:t>некробактериоза</a:t>
            </a:r>
            <a:r>
              <a:rPr lang="ru-RU" sz="2400" b="1" dirty="0" smtClean="0">
                <a:solidFill>
                  <a:srgbClr val="00B050"/>
                </a:solidFill>
              </a:rPr>
              <a:t>, копытной гнили и раневых инфекций животных </a:t>
            </a:r>
            <a:r>
              <a:rPr lang="ru-RU" sz="2400" b="1" dirty="0" smtClean="0">
                <a:solidFill>
                  <a:srgbClr val="0000CC"/>
                </a:solidFill>
              </a:rPr>
              <a:t>ФУЗОЛИН</a:t>
            </a:r>
            <a:r>
              <a:rPr lang="ru-RU" sz="2400" b="1" dirty="0" smtClean="0">
                <a:solidFill>
                  <a:srgbClr val="00B050"/>
                </a:solidFill>
              </a:rPr>
              <a:t>. </a:t>
            </a:r>
            <a:endParaRPr lang="ru-RU" sz="2400" b="1" dirty="0" smtClean="0">
              <a:solidFill>
                <a:srgbClr val="00B050"/>
              </a:solidFill>
            </a:endParaRPr>
          </a:p>
          <a:p>
            <a:pPr>
              <a:spcAft>
                <a:spcPts val="600"/>
              </a:spcAft>
            </a:pPr>
            <a:r>
              <a:rPr lang="ru-RU" sz="2400" b="1" dirty="0" smtClean="0">
                <a:solidFill>
                  <a:srgbClr val="7030A0"/>
                </a:solidFill>
              </a:rPr>
              <a:t>3</a:t>
            </a:r>
            <a:r>
              <a:rPr lang="ru-RU" sz="2400" b="1" dirty="0" smtClean="0">
                <a:solidFill>
                  <a:srgbClr val="7030A0"/>
                </a:solidFill>
              </a:rPr>
              <a:t>. </a:t>
            </a:r>
            <a:r>
              <a:rPr lang="ru-RU" sz="2400" b="1" dirty="0" smtClean="0">
                <a:solidFill>
                  <a:srgbClr val="00B050"/>
                </a:solidFill>
              </a:rPr>
              <a:t>Биопрепарат для лечения </a:t>
            </a:r>
            <a:r>
              <a:rPr lang="ru-RU" sz="2400" b="1" dirty="0" err="1" smtClean="0">
                <a:solidFill>
                  <a:srgbClr val="00B050"/>
                </a:solidFill>
              </a:rPr>
              <a:t>сельскохозяйс-твенных</a:t>
            </a:r>
            <a:r>
              <a:rPr lang="ru-RU" sz="2400" b="1" dirty="0" smtClean="0">
                <a:solidFill>
                  <a:srgbClr val="00B050"/>
                </a:solidFill>
              </a:rPr>
              <a:t> и мелких домашних животных при раневых инфекциях </a:t>
            </a:r>
            <a:r>
              <a:rPr lang="ru-RU" sz="2400" b="1" dirty="0" smtClean="0">
                <a:solidFill>
                  <a:srgbClr val="0000CC"/>
                </a:solidFill>
              </a:rPr>
              <a:t>ОЛИН-ГЕЛЬ</a:t>
            </a:r>
            <a:r>
              <a:rPr lang="ru-RU" sz="2400" b="1" dirty="0" smtClean="0">
                <a:solidFill>
                  <a:srgbClr val="00B050"/>
                </a:solidFill>
              </a:rPr>
              <a:t>.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133" y="313267"/>
            <a:ext cx="8542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Бактериальные </a:t>
            </a:r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препараты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41986" name="Picture 2" descr="http://picworld.ru/wp-content/uploads/2016/11/96589852654_02.jpg"/>
          <p:cNvPicPr>
            <a:picLocks noChangeAspect="1" noChangeArrowheads="1"/>
          </p:cNvPicPr>
          <p:nvPr/>
        </p:nvPicPr>
        <p:blipFill>
          <a:blip r:embed="rId4" cstate="print"/>
          <a:srcRect b="43929"/>
          <a:stretch>
            <a:fillRect/>
          </a:stretch>
        </p:blipFill>
        <p:spPr bwMode="auto">
          <a:xfrm>
            <a:off x="0" y="4287837"/>
            <a:ext cx="9144000" cy="1554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54667" y="1445103"/>
            <a:ext cx="63076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b="1" dirty="0" smtClean="0"/>
              <a:t>Внутриматочный раствор для  лечения крупного рогатого скота и профилактики </a:t>
            </a:r>
            <a:r>
              <a:rPr lang="ru-RU" sz="2000" b="1" dirty="0" smtClean="0"/>
              <a:t>послеродовых </a:t>
            </a:r>
            <a:r>
              <a:rPr lang="ru-RU" sz="2000" b="1" dirty="0" smtClean="0"/>
              <a:t>эндометритов, а также воспалительных процессов различной этиологии в матке, шейке матки и влагалище после затрудненных и </a:t>
            </a:r>
            <a:r>
              <a:rPr lang="ru-RU" sz="2000" b="1" dirty="0" smtClean="0"/>
              <a:t>патологических </a:t>
            </a:r>
            <a:r>
              <a:rPr lang="ru-RU" sz="2000" b="1" dirty="0" smtClean="0"/>
              <a:t>родов, кесарева сечения, оперативного отделения последа.</a:t>
            </a:r>
            <a:endParaRPr lang="ru-RU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РАСТОЛИН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49154" name="Picture 2" descr="http://st-gdefon.gallery.world/wallpapers_original/654580_gallery.world.jpg?9b30f88865a6ee068aa988b568d8492f"/>
          <p:cNvPicPr>
            <a:picLocks noChangeAspect="1" noChangeArrowheads="1"/>
          </p:cNvPicPr>
          <p:nvPr/>
        </p:nvPicPr>
        <p:blipFill>
          <a:blip r:embed="rId4" cstate="print"/>
          <a:srcRect t="42978" b="18074"/>
          <a:stretch>
            <a:fillRect/>
          </a:stretch>
        </p:blipFill>
        <p:spPr bwMode="auto">
          <a:xfrm>
            <a:off x="-5351" y="3869267"/>
            <a:ext cx="9149351" cy="21759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08867" y="1580571"/>
            <a:ext cx="57065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3538" algn="ctr">
              <a:spcBef>
                <a:spcPct val="50000"/>
              </a:spcBef>
            </a:pPr>
            <a:r>
              <a:rPr lang="ru-RU" b="1" dirty="0" smtClean="0">
                <a:solidFill>
                  <a:srgbClr val="FF0000"/>
                </a:solidFill>
              </a:rPr>
              <a:t>РАСТОЛИН</a:t>
            </a:r>
            <a:r>
              <a:rPr lang="ru-RU" b="1" dirty="0" smtClean="0">
                <a:solidFill>
                  <a:srgbClr val="800000"/>
                </a:solidFill>
              </a:rPr>
              <a:t> </a:t>
            </a:r>
            <a:r>
              <a:rPr lang="ru-RU" b="1" dirty="0" smtClean="0"/>
              <a:t>представляет собой консервированную суспензию для внутриматочного применения из споровых культур штаммов </a:t>
            </a:r>
            <a:r>
              <a:rPr lang="ru-RU" b="1" i="1" dirty="0" err="1" smtClean="0">
                <a:solidFill>
                  <a:srgbClr val="CC0066"/>
                </a:solidFill>
              </a:rPr>
              <a:t>Bacillus</a:t>
            </a:r>
            <a:r>
              <a:rPr lang="ru-RU" b="1" i="1" dirty="0" smtClean="0">
                <a:solidFill>
                  <a:srgbClr val="CC0066"/>
                </a:solidFill>
              </a:rPr>
              <a:t> </a:t>
            </a:r>
            <a:r>
              <a:rPr lang="ru-RU" b="1" i="1" dirty="0" err="1" smtClean="0">
                <a:solidFill>
                  <a:srgbClr val="CC0066"/>
                </a:solidFill>
              </a:rPr>
              <a:t>subtilis</a:t>
            </a:r>
            <a:r>
              <a:rPr lang="ru-RU" b="1" dirty="0" smtClean="0">
                <a:solidFill>
                  <a:srgbClr val="CC0066"/>
                </a:solidFill>
              </a:rPr>
              <a:t> ВКПМ 10172 и </a:t>
            </a:r>
            <a:r>
              <a:rPr lang="ru-RU" b="1" i="1" dirty="0" err="1" smtClean="0">
                <a:solidFill>
                  <a:srgbClr val="CC0066"/>
                </a:solidFill>
              </a:rPr>
              <a:t>Bacillus</a:t>
            </a:r>
            <a:r>
              <a:rPr lang="ru-RU" b="1" i="1" dirty="0" smtClean="0">
                <a:solidFill>
                  <a:srgbClr val="CC0066"/>
                </a:solidFill>
              </a:rPr>
              <a:t> </a:t>
            </a:r>
            <a:r>
              <a:rPr lang="ru-RU" b="1" i="1" dirty="0" err="1" smtClean="0">
                <a:solidFill>
                  <a:srgbClr val="CC0066"/>
                </a:solidFill>
              </a:rPr>
              <a:t>licheniformis</a:t>
            </a:r>
            <a:r>
              <a:rPr lang="ru-RU" b="1" dirty="0" smtClean="0">
                <a:solidFill>
                  <a:srgbClr val="CC0066"/>
                </a:solidFill>
              </a:rPr>
              <a:t> ВКПМ 10135 </a:t>
            </a:r>
            <a:r>
              <a:rPr lang="ru-RU" b="1" dirty="0" smtClean="0"/>
              <a:t>в соотношении 1:1, в концентрации  не менее 10</a:t>
            </a:r>
            <a:r>
              <a:rPr lang="ru-RU" b="1" baseline="30000" dirty="0" smtClean="0"/>
              <a:t>9</a:t>
            </a:r>
            <a:r>
              <a:rPr lang="ru-RU" b="1" dirty="0" smtClean="0"/>
              <a:t> КОЕ/мл, от желтоватого до светло-коричневого цвета. </a:t>
            </a:r>
            <a:endParaRPr lang="ru-RU" b="1" dirty="0"/>
          </a:p>
        </p:txBody>
      </p:sp>
      <p:pic>
        <p:nvPicPr>
          <p:cNvPr id="7" name="Picture 4" descr="IMG_9266"/>
          <p:cNvPicPr>
            <a:picLocks noChangeAspect="1" noChangeArrowheads="1"/>
          </p:cNvPicPr>
          <p:nvPr/>
        </p:nvPicPr>
        <p:blipFill>
          <a:blip r:embed="rId4" cstate="print">
            <a:lum bright="12000" contrast="18000"/>
          </a:blip>
          <a:srcRect l="6929" r="7481"/>
          <a:stretch>
            <a:fillRect/>
          </a:stretch>
        </p:blipFill>
        <p:spPr bwMode="auto">
          <a:xfrm>
            <a:off x="152399" y="1840798"/>
            <a:ext cx="2827867" cy="39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РАСТОЛИН: О препарате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158068" y="3610476"/>
            <a:ext cx="578273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3888" algn="ctr">
              <a:lnSpc>
                <a:spcPct val="90000"/>
              </a:lnSpc>
              <a:spcBef>
                <a:spcPct val="50000"/>
              </a:spcBef>
            </a:pPr>
            <a:r>
              <a:rPr lang="ru-RU" sz="1600" b="1" dirty="0" smtClean="0"/>
              <a:t>Бактерии </a:t>
            </a:r>
            <a:r>
              <a:rPr lang="ru-RU" sz="1600" b="1" i="1" dirty="0" err="1" smtClean="0">
                <a:solidFill>
                  <a:srgbClr val="CC0066"/>
                </a:solidFill>
              </a:rPr>
              <a:t>Bacillus</a:t>
            </a:r>
            <a:r>
              <a:rPr lang="ru-RU" sz="1600" b="1" i="1" dirty="0" smtClean="0">
                <a:solidFill>
                  <a:srgbClr val="CC0066"/>
                </a:solidFill>
              </a:rPr>
              <a:t> </a:t>
            </a:r>
            <a:r>
              <a:rPr lang="ru-RU" sz="1600" b="1" i="1" dirty="0" err="1" smtClean="0">
                <a:solidFill>
                  <a:srgbClr val="CC0066"/>
                </a:solidFill>
              </a:rPr>
              <a:t>subtilis</a:t>
            </a:r>
            <a:r>
              <a:rPr lang="ru-RU" sz="1600" b="1" dirty="0" smtClean="0">
                <a:solidFill>
                  <a:srgbClr val="CC0066"/>
                </a:solidFill>
              </a:rPr>
              <a:t> </a:t>
            </a:r>
            <a:r>
              <a:rPr lang="ru-RU" sz="1600" b="1" dirty="0" smtClean="0"/>
              <a:t>и</a:t>
            </a:r>
            <a:r>
              <a:rPr lang="ru-RU" sz="1600" b="1" dirty="0" smtClean="0">
                <a:solidFill>
                  <a:srgbClr val="000099"/>
                </a:solidFill>
              </a:rPr>
              <a:t> </a:t>
            </a:r>
            <a:r>
              <a:rPr lang="ru-RU" sz="1600" b="1" i="1" dirty="0" err="1" smtClean="0">
                <a:solidFill>
                  <a:srgbClr val="CC0066"/>
                </a:solidFill>
              </a:rPr>
              <a:t>Bacillus</a:t>
            </a:r>
            <a:r>
              <a:rPr lang="ru-RU" sz="1600" b="1" i="1" dirty="0" smtClean="0">
                <a:solidFill>
                  <a:srgbClr val="CC0066"/>
                </a:solidFill>
              </a:rPr>
              <a:t> </a:t>
            </a:r>
            <a:r>
              <a:rPr lang="ru-RU" sz="1600" b="1" i="1" dirty="0" err="1" smtClean="0">
                <a:solidFill>
                  <a:srgbClr val="CC0066"/>
                </a:solidFill>
              </a:rPr>
              <a:t>licheniformis</a:t>
            </a:r>
            <a:r>
              <a:rPr lang="ru-RU" sz="1600" b="1" dirty="0" smtClean="0">
                <a:solidFill>
                  <a:srgbClr val="000099"/>
                </a:solidFill>
              </a:rPr>
              <a:t>,</a:t>
            </a:r>
            <a:r>
              <a:rPr lang="ru-RU" sz="1600" b="1" dirty="0" smtClean="0"/>
              <a:t> </a:t>
            </a:r>
            <a:r>
              <a:rPr lang="ru-RU" sz="1600" b="1" dirty="0" smtClean="0"/>
              <a:t>обладают </a:t>
            </a:r>
            <a:r>
              <a:rPr lang="ru-RU" sz="1600" b="1" dirty="0" smtClean="0"/>
              <a:t>антагонистической активностью в отношении широкого спектра микроорганизмов, в т.ч. </a:t>
            </a:r>
            <a:r>
              <a:rPr lang="ru-RU" sz="1600" b="1" dirty="0" smtClean="0">
                <a:solidFill>
                  <a:srgbClr val="0000CC"/>
                </a:solidFill>
              </a:rPr>
              <a:t>стрептококков, стафилококков, </a:t>
            </a:r>
            <a:r>
              <a:rPr lang="ru-RU" sz="1600" b="1" dirty="0" err="1" smtClean="0">
                <a:solidFill>
                  <a:srgbClr val="0000CC"/>
                </a:solidFill>
              </a:rPr>
              <a:t>эшерихий</a:t>
            </a:r>
            <a:r>
              <a:rPr lang="ru-RU" sz="1600" b="1" dirty="0" smtClean="0">
                <a:solidFill>
                  <a:srgbClr val="0000CC"/>
                </a:solidFill>
              </a:rPr>
              <a:t>, </a:t>
            </a:r>
            <a:r>
              <a:rPr lang="ru-RU" sz="1600" b="1" dirty="0" err="1" smtClean="0">
                <a:solidFill>
                  <a:srgbClr val="0000CC"/>
                </a:solidFill>
              </a:rPr>
              <a:t>клебсиелл</a:t>
            </a:r>
            <a:r>
              <a:rPr lang="ru-RU" sz="1600" b="1" dirty="0" smtClean="0">
                <a:solidFill>
                  <a:srgbClr val="0000CC"/>
                </a:solidFill>
              </a:rPr>
              <a:t>, сальмонелл, протеев, гафний, </a:t>
            </a:r>
            <a:r>
              <a:rPr lang="ru-RU" sz="1600" b="1" dirty="0" err="1" smtClean="0">
                <a:solidFill>
                  <a:srgbClr val="0000CC"/>
                </a:solidFill>
              </a:rPr>
              <a:t>псевдомонад</a:t>
            </a:r>
            <a:r>
              <a:rPr lang="ru-RU" sz="1600" b="1" dirty="0" smtClean="0">
                <a:solidFill>
                  <a:srgbClr val="0000CC"/>
                </a:solidFill>
              </a:rPr>
              <a:t>, </a:t>
            </a:r>
            <a:r>
              <a:rPr lang="ru-RU" sz="1600" b="1" dirty="0" err="1" smtClean="0">
                <a:solidFill>
                  <a:srgbClr val="0000CC"/>
                </a:solidFill>
              </a:rPr>
              <a:t>бруцелл</a:t>
            </a:r>
            <a:r>
              <a:rPr lang="ru-RU" sz="1600" b="1" dirty="0" smtClean="0">
                <a:solidFill>
                  <a:srgbClr val="0000CC"/>
                </a:solidFill>
              </a:rPr>
              <a:t>, </a:t>
            </a:r>
            <a:r>
              <a:rPr lang="ru-RU" sz="1600" b="1" dirty="0" err="1" smtClean="0">
                <a:solidFill>
                  <a:srgbClr val="0000CC"/>
                </a:solidFill>
              </a:rPr>
              <a:t>клостридий</a:t>
            </a:r>
            <a:r>
              <a:rPr lang="ru-RU" sz="1600" b="1" dirty="0" smtClean="0">
                <a:solidFill>
                  <a:srgbClr val="0000CC"/>
                </a:solidFill>
              </a:rPr>
              <a:t>, </a:t>
            </a:r>
            <a:r>
              <a:rPr lang="ru-RU" sz="1600" b="1" dirty="0" err="1" smtClean="0">
                <a:solidFill>
                  <a:srgbClr val="0000CC"/>
                </a:solidFill>
              </a:rPr>
              <a:t>кандид</a:t>
            </a:r>
            <a:r>
              <a:rPr lang="ru-RU" sz="1600" b="1" dirty="0" smtClean="0"/>
              <a:t>, синтезируют </a:t>
            </a:r>
            <a:r>
              <a:rPr lang="ru-RU" sz="1600" b="1" dirty="0" err="1" smtClean="0"/>
              <a:t>антибиотикоподобные</a:t>
            </a:r>
            <a:r>
              <a:rPr lang="ru-RU" sz="1600" b="1" dirty="0" smtClean="0"/>
              <a:t> субстанции, </a:t>
            </a:r>
            <a:r>
              <a:rPr lang="ru-RU" sz="1600" b="1" dirty="0" err="1" smtClean="0"/>
              <a:t>амилолитические</a:t>
            </a:r>
            <a:r>
              <a:rPr lang="ru-RU" sz="1600" b="1" dirty="0" smtClean="0"/>
              <a:t> и протеолитические ферменты и стимулируют клеточные и гуморальные факторы иммунитета. </a:t>
            </a:r>
            <a:endParaRPr lang="ru-RU" sz="16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5533" y="1596873"/>
            <a:ext cx="8644467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 smtClean="0"/>
              <a:t>Высокая лечебно-профилактическая эффективность препарата (90-100%).</a:t>
            </a:r>
          </a:p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 smtClean="0"/>
              <a:t>Бактерицидное, </a:t>
            </a:r>
            <a:r>
              <a:rPr lang="ru-RU" sz="2400" b="1" dirty="0" err="1" smtClean="0"/>
              <a:t>противогрибное</a:t>
            </a:r>
            <a:r>
              <a:rPr lang="ru-RU" sz="2400" b="1" dirty="0" smtClean="0"/>
              <a:t> и антивирусное  действие.</a:t>
            </a:r>
          </a:p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 smtClean="0"/>
              <a:t>Отсутствие необходимости применения антибиотиков и сульфаниламидных препаратов.</a:t>
            </a:r>
          </a:p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 smtClean="0"/>
              <a:t>Длительный срок хранения.</a:t>
            </a:r>
          </a:p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 smtClean="0"/>
              <a:t>Безвредность для людей и животных.</a:t>
            </a:r>
          </a:p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 smtClean="0"/>
              <a:t>Отсутствие противопоказаний.</a:t>
            </a:r>
          </a:p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400" b="1" dirty="0" smtClean="0"/>
              <a:t>Экологическая безопасность.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Потребительские свойства </a:t>
            </a:r>
            <a:r>
              <a:rPr lang="ru-RU" sz="4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РАСТОЛИНа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ФУЗОЛИН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21001" y="1505002"/>
            <a:ext cx="604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ФУЗОЛИН</a:t>
            </a:r>
            <a:r>
              <a:rPr lang="ru-RU" b="1" dirty="0" smtClean="0"/>
              <a:t> – лекарственное средство для наружного применения, предназначенное  для профилактики и лечения животных при </a:t>
            </a:r>
            <a:r>
              <a:rPr lang="ru-RU" b="1" dirty="0" err="1" smtClean="0"/>
              <a:t>некробактериозе</a:t>
            </a:r>
            <a:r>
              <a:rPr lang="ru-RU" b="1" dirty="0" smtClean="0"/>
              <a:t>, копытной гнили и раневых инфекциях.</a:t>
            </a:r>
            <a:endParaRPr lang="ru-RU" b="1" dirty="0"/>
          </a:p>
        </p:txBody>
      </p:sp>
      <p:pic>
        <p:nvPicPr>
          <p:cNvPr id="9" name="Picture 2" descr="C:\Documents and Settings\kafedra-259\Рабочий стол\20150824_154721.jpg"/>
          <p:cNvPicPr>
            <a:picLocks noChangeAspect="1" noChangeArrowheads="1"/>
          </p:cNvPicPr>
          <p:nvPr/>
        </p:nvPicPr>
        <p:blipFill>
          <a:blip r:embed="rId4" cstate="print"/>
          <a:srcRect l="9991" t="18735" r="16318" b="4451"/>
          <a:stretch>
            <a:fillRect/>
          </a:stretch>
        </p:blipFill>
        <p:spPr bwMode="auto">
          <a:xfrm>
            <a:off x="282061" y="2022082"/>
            <a:ext cx="2487613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3064933" y="2877740"/>
            <a:ext cx="58335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В состав </a:t>
            </a:r>
            <a:r>
              <a:rPr lang="ru-RU" b="1" dirty="0" smtClean="0">
                <a:solidFill>
                  <a:srgbClr val="FF0000"/>
                </a:solidFill>
              </a:rPr>
              <a:t>ФУЗОЛИНА</a:t>
            </a:r>
            <a:r>
              <a:rPr lang="ru-RU" b="1" dirty="0" smtClean="0"/>
              <a:t> входит сбалансированный </a:t>
            </a:r>
            <a:r>
              <a:rPr lang="ru-RU" b="1" dirty="0" err="1" smtClean="0"/>
              <a:t>антимикробный</a:t>
            </a:r>
            <a:r>
              <a:rPr lang="ru-RU" b="1" dirty="0" smtClean="0"/>
              <a:t> комплекс биологических и химических субстанций, который  обладает широким спектром </a:t>
            </a:r>
            <a:r>
              <a:rPr lang="ru-RU" b="1" dirty="0" err="1" smtClean="0"/>
              <a:t>антимикробного</a:t>
            </a:r>
            <a:r>
              <a:rPr lang="ru-RU" b="1" dirty="0" smtClean="0"/>
              <a:t> действия в отношении грамположительных и грамотрицательных микроорганизмов, в т.ч. </a:t>
            </a:r>
            <a:r>
              <a:rPr lang="ru-RU" b="1" dirty="0" err="1" smtClean="0">
                <a:solidFill>
                  <a:srgbClr val="0000CC"/>
                </a:solidFill>
              </a:rPr>
              <a:t>фузобактерий</a:t>
            </a:r>
            <a:r>
              <a:rPr lang="ru-RU" b="1" dirty="0" smtClean="0">
                <a:solidFill>
                  <a:srgbClr val="0000CC"/>
                </a:solidFill>
              </a:rPr>
              <a:t>, бактероидов, </a:t>
            </a:r>
            <a:r>
              <a:rPr lang="ru-RU" b="1" dirty="0" err="1" smtClean="0">
                <a:solidFill>
                  <a:srgbClr val="0000CC"/>
                </a:solidFill>
              </a:rPr>
              <a:t>клостридий</a:t>
            </a:r>
            <a:r>
              <a:rPr lang="ru-RU" b="1" dirty="0" smtClean="0">
                <a:solidFill>
                  <a:srgbClr val="0000CC"/>
                </a:solidFill>
              </a:rPr>
              <a:t>, стрептококков, стафилококков, </a:t>
            </a:r>
            <a:r>
              <a:rPr lang="ru-RU" b="1" dirty="0" err="1" smtClean="0">
                <a:solidFill>
                  <a:srgbClr val="0000CC"/>
                </a:solidFill>
              </a:rPr>
              <a:t>эшерихий</a:t>
            </a:r>
            <a:r>
              <a:rPr lang="ru-RU" b="1" dirty="0" smtClean="0">
                <a:solidFill>
                  <a:srgbClr val="0000CC"/>
                </a:solidFill>
              </a:rPr>
              <a:t>, </a:t>
            </a:r>
            <a:r>
              <a:rPr lang="ru-RU" b="1" dirty="0" err="1" smtClean="0">
                <a:solidFill>
                  <a:srgbClr val="0000CC"/>
                </a:solidFill>
              </a:rPr>
              <a:t>клебсиелл</a:t>
            </a:r>
            <a:r>
              <a:rPr lang="ru-RU" b="1" dirty="0" smtClean="0">
                <a:solidFill>
                  <a:srgbClr val="0000CC"/>
                </a:solidFill>
              </a:rPr>
              <a:t>, сальмонелл, протеев, гафний, </a:t>
            </a:r>
            <a:r>
              <a:rPr lang="ru-RU" b="1" dirty="0" err="1" smtClean="0">
                <a:solidFill>
                  <a:srgbClr val="0000CC"/>
                </a:solidFill>
              </a:rPr>
              <a:t>псевдомонад</a:t>
            </a:r>
            <a:r>
              <a:rPr lang="ru-RU" b="1" dirty="0" smtClean="0">
                <a:solidFill>
                  <a:srgbClr val="0000CC"/>
                </a:solidFill>
              </a:rPr>
              <a:t>, </a:t>
            </a:r>
            <a:r>
              <a:rPr lang="ru-RU" b="1" dirty="0" err="1" smtClean="0">
                <a:solidFill>
                  <a:srgbClr val="0000CC"/>
                </a:solidFill>
              </a:rPr>
              <a:t>бруцелл</a:t>
            </a:r>
            <a:r>
              <a:rPr lang="ru-RU" b="1" dirty="0" smtClean="0">
                <a:solidFill>
                  <a:srgbClr val="0000CC"/>
                </a:solidFill>
              </a:rPr>
              <a:t>, </a:t>
            </a:r>
            <a:r>
              <a:rPr lang="ru-RU" b="1" dirty="0" err="1" smtClean="0">
                <a:solidFill>
                  <a:srgbClr val="0000CC"/>
                </a:solidFill>
              </a:rPr>
              <a:t>пастерелл</a:t>
            </a:r>
            <a:r>
              <a:rPr lang="ru-RU" b="1" dirty="0" smtClean="0">
                <a:solidFill>
                  <a:srgbClr val="0000CC"/>
                </a:solidFill>
              </a:rPr>
              <a:t>, </a:t>
            </a:r>
            <a:r>
              <a:rPr lang="ru-RU" b="1" dirty="0" err="1" smtClean="0">
                <a:solidFill>
                  <a:srgbClr val="0000CC"/>
                </a:solidFill>
              </a:rPr>
              <a:t>кандид</a:t>
            </a:r>
            <a:r>
              <a:rPr lang="ru-RU" b="1" dirty="0" smtClean="0">
                <a:solidFill>
                  <a:srgbClr val="0000CC"/>
                </a:solidFill>
              </a:rPr>
              <a:t>, аспергилл, </a:t>
            </a:r>
            <a:r>
              <a:rPr lang="ru-RU" b="1" dirty="0" err="1" smtClean="0">
                <a:solidFill>
                  <a:srgbClr val="0000CC"/>
                </a:solidFill>
              </a:rPr>
              <a:t>фузарий</a:t>
            </a:r>
            <a:r>
              <a:rPr lang="ru-RU" b="1" dirty="0" smtClean="0">
                <a:solidFill>
                  <a:srgbClr val="0000CC"/>
                </a:solidFill>
              </a:rPr>
              <a:t>. </a:t>
            </a:r>
            <a:endParaRPr lang="ru-RU" dirty="0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86268" y="1328846"/>
            <a:ext cx="8830732" cy="4811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Высокая </a:t>
            </a:r>
            <a:r>
              <a:rPr lang="ru-RU" b="1" dirty="0" smtClean="0"/>
              <a:t>лечебно-профилактическая эффективность (90%).</a:t>
            </a:r>
          </a:p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Быстрый </a:t>
            </a:r>
            <a:r>
              <a:rPr lang="ru-RU" b="1" dirty="0" smtClean="0"/>
              <a:t>терапевтический эффект (после 2-3 обработок).</a:t>
            </a:r>
          </a:p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</a:t>
            </a:r>
            <a:r>
              <a:rPr lang="ru-RU" b="1" dirty="0" err="1" smtClean="0"/>
              <a:t>Антимикробное</a:t>
            </a:r>
            <a:r>
              <a:rPr lang="ru-RU" b="1" dirty="0" smtClean="0"/>
              <a:t>, противовоспалительное и ранозаживляющее действие.</a:t>
            </a:r>
          </a:p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Широкий </a:t>
            </a:r>
            <a:r>
              <a:rPr lang="ru-RU" b="1" dirty="0" smtClean="0"/>
              <a:t>спектр </a:t>
            </a:r>
            <a:r>
              <a:rPr lang="ru-RU" b="1" dirty="0" err="1" smtClean="0"/>
              <a:t>антимикробной</a:t>
            </a:r>
            <a:r>
              <a:rPr lang="ru-RU" b="1" dirty="0" smtClean="0"/>
              <a:t> активности, в т.ч. в отношении анаэробных бактерий.</a:t>
            </a:r>
          </a:p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</a:t>
            </a:r>
            <a:r>
              <a:rPr lang="ru-RU" b="1" dirty="0" smtClean="0"/>
              <a:t>Высокая проникающая способность в поврежденные ткани.</a:t>
            </a:r>
          </a:p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Образование </a:t>
            </a:r>
            <a:r>
              <a:rPr lang="ru-RU" b="1" dirty="0" smtClean="0"/>
              <a:t>на поврежденных поверхностях защитной пленки, препятствующей загрязнению ран.</a:t>
            </a:r>
          </a:p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</a:t>
            </a:r>
            <a:r>
              <a:rPr lang="ru-RU" b="1" dirty="0" smtClean="0"/>
              <a:t>Индивидуальный </a:t>
            </a:r>
            <a:r>
              <a:rPr lang="ru-RU" b="1" dirty="0" smtClean="0"/>
              <a:t>и групповой способ применения.</a:t>
            </a:r>
          </a:p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</a:t>
            </a:r>
            <a:r>
              <a:rPr lang="ru-RU" b="1" dirty="0" smtClean="0"/>
              <a:t>Отсутствие </a:t>
            </a:r>
            <a:r>
              <a:rPr lang="ru-RU" b="1" dirty="0" smtClean="0"/>
              <a:t>необходимости применения антибиотиков и сульфаниламидных препаратов.</a:t>
            </a:r>
          </a:p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</a:t>
            </a:r>
            <a:r>
              <a:rPr lang="ru-RU" b="1" dirty="0" smtClean="0"/>
              <a:t>Безвредность для людей и животных.</a:t>
            </a:r>
          </a:p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</a:t>
            </a:r>
            <a:r>
              <a:rPr lang="ru-RU" b="1" dirty="0" smtClean="0"/>
              <a:t>Отсутствие противопоказаний.</a:t>
            </a:r>
          </a:p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</a:t>
            </a:r>
            <a:r>
              <a:rPr lang="ru-RU" b="1" dirty="0" smtClean="0"/>
              <a:t>Экологическая безопасность.</a:t>
            </a:r>
          </a:p>
          <a:p>
            <a:pPr>
              <a:spcAft>
                <a:spcPts val="400"/>
              </a:spcAft>
              <a:buBlip>
                <a:blip r:embed="rId4"/>
              </a:buBlip>
            </a:pPr>
            <a:r>
              <a:rPr lang="ru-RU" b="1" dirty="0" smtClean="0"/>
              <a:t> </a:t>
            </a:r>
            <a:r>
              <a:rPr lang="ru-RU" b="1" dirty="0" smtClean="0"/>
              <a:t>Длительный срок хранения.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Потребительские свойства </a:t>
            </a:r>
            <a:r>
              <a:rPr lang="ru-RU" sz="4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ФУЗОЛИНа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86488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133" y="313267"/>
            <a:ext cx="8542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Биостимуляторы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9334" y="1344136"/>
            <a:ext cx="87884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7030A0"/>
              </a:buClr>
              <a:buFontTx/>
              <a:buAutoNum type="arabicPeriod"/>
            </a:pPr>
            <a:r>
              <a:rPr lang="ru-RU" sz="2800" b="1" dirty="0" smtClean="0">
                <a:solidFill>
                  <a:srgbClr val="00B050"/>
                </a:solidFill>
              </a:rPr>
              <a:t>Тканевой биостимулятор иммунной системы разных видов животных ТКАНОЛИН.</a:t>
            </a:r>
          </a:p>
          <a:p>
            <a:pPr>
              <a:spcAft>
                <a:spcPts val="600"/>
              </a:spcAft>
              <a:buClr>
                <a:srgbClr val="7030A0"/>
              </a:buClr>
              <a:buFontTx/>
              <a:buAutoNum type="arabicPeriod"/>
            </a:pPr>
            <a:r>
              <a:rPr lang="ru-RU" sz="2800" b="1" dirty="0" smtClean="0">
                <a:solidFill>
                  <a:srgbClr val="00B050"/>
                </a:solidFill>
              </a:rPr>
              <a:t> Биостимулятор иммунной системы пчел при </a:t>
            </a:r>
            <a:r>
              <a:rPr lang="ru-RU" sz="2800" b="1" dirty="0" err="1" smtClean="0">
                <a:solidFill>
                  <a:srgbClr val="00B050"/>
                </a:solidFill>
              </a:rPr>
              <a:t>варроатозе</a:t>
            </a:r>
            <a:r>
              <a:rPr lang="ru-RU" sz="2800" b="1" dirty="0" smtClean="0">
                <a:solidFill>
                  <a:srgbClr val="00B050"/>
                </a:solidFill>
              </a:rPr>
              <a:t> ОЛИТАН</a:t>
            </a:r>
            <a:r>
              <a:rPr lang="ru-RU" sz="2400" b="1" dirty="0" smtClean="0">
                <a:solidFill>
                  <a:srgbClr val="00B050"/>
                </a:solidFill>
              </a:rPr>
              <a:t>.</a:t>
            </a:r>
            <a:endParaRPr lang="ru-RU" sz="2400" b="1" dirty="0">
              <a:solidFill>
                <a:srgbClr val="00B050"/>
              </a:solidFill>
            </a:endParaRPr>
          </a:p>
        </p:txBody>
      </p:sp>
      <p:pic>
        <p:nvPicPr>
          <p:cNvPr id="55299" name="Picture 3" descr="http://www.zastavki.com/pictures/1680x1050/2010/Creative_Wallpaper_Multicolored_tubes_019522_.jpg"/>
          <p:cNvPicPr>
            <a:picLocks noChangeAspect="1" noChangeArrowheads="1"/>
          </p:cNvPicPr>
          <p:nvPr/>
        </p:nvPicPr>
        <p:blipFill>
          <a:blip r:embed="rId4" cstate="print"/>
          <a:srcRect t="21225"/>
          <a:stretch>
            <a:fillRect/>
          </a:stretch>
        </p:blipFill>
        <p:spPr bwMode="auto">
          <a:xfrm>
            <a:off x="1" y="3268133"/>
            <a:ext cx="9143999" cy="28299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200400" y="1718439"/>
            <a:ext cx="56134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/>
              <a:t>Тканевой биостимулятор иммунной системы разных видов животных.</a:t>
            </a:r>
          </a:p>
          <a:p>
            <a:pPr algn="ctr"/>
            <a:endParaRPr lang="ru-RU" sz="2400" b="1" dirty="0" smtClean="0"/>
          </a:p>
          <a:p>
            <a:pPr algn="ctr"/>
            <a:r>
              <a:rPr lang="ru-RU" sz="2400" b="1" dirty="0" smtClean="0"/>
              <a:t>     </a:t>
            </a:r>
            <a:r>
              <a:rPr lang="ru-RU" sz="2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ТКАНОЛИН</a:t>
            </a:r>
            <a:r>
              <a:rPr lang="ru-RU" sz="2400" b="1" dirty="0" smtClean="0"/>
              <a:t> вызывает активацию  иммунной системы животных в отношении возбудителей инфекционных болезней бактериальной, вирусной и грибной этиологии.</a:t>
            </a:r>
            <a:endParaRPr lang="ru-RU" sz="2400" dirty="0"/>
          </a:p>
        </p:txBody>
      </p:sp>
      <p:pic>
        <p:nvPicPr>
          <p:cNvPr id="8" name="Picture 7" descr="tkanolin"/>
          <p:cNvPicPr>
            <a:picLocks noChangeAspect="1" noChangeArrowheads="1"/>
          </p:cNvPicPr>
          <p:nvPr/>
        </p:nvPicPr>
        <p:blipFill>
          <a:blip r:embed="rId4" cstate="print"/>
          <a:srcRect l="9570" r="17749" b="5701"/>
          <a:stretch>
            <a:fillRect/>
          </a:stretch>
        </p:blipFill>
        <p:spPr bwMode="auto">
          <a:xfrm>
            <a:off x="219106" y="1511066"/>
            <a:ext cx="2745921" cy="4434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35467" y="330201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ТКАНОЛИН</a:t>
            </a:r>
            <a:endParaRPr lang="ru-RU" sz="4000" b="1" dirty="0">
              <a:ln w="19050">
                <a:solidFill>
                  <a:schemeClr val="tx1"/>
                </a:solidFill>
                <a:prstDash val="solid"/>
              </a:ln>
              <a:solidFill>
                <a:srgbClr val="FFFF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313268"/>
            <a:ext cx="890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Потребительские свойства </a:t>
            </a:r>
            <a:r>
              <a:rPr lang="ru-RU" sz="4000" b="1" dirty="0" err="1" smtClean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ТКАНОЛИНа</a:t>
            </a:r>
            <a:endParaRPr lang="ru-RU" sz="4000" b="1" dirty="0">
              <a:ln w="19050">
                <a:solidFill>
                  <a:schemeClr val="tx1"/>
                </a:solidFill>
                <a:prstDash val="solid"/>
              </a:ln>
              <a:solidFill>
                <a:srgbClr val="FFFF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20133" y="1582341"/>
            <a:ext cx="8712200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000" b="1" dirty="0" smtClean="0"/>
              <a:t> Высокая </a:t>
            </a:r>
            <a:r>
              <a:rPr lang="ru-RU" sz="2000" b="1" dirty="0" smtClean="0"/>
              <a:t>профилактическая эффективность при смешанных инфекциях крупного рогатого скота (90%).</a:t>
            </a:r>
          </a:p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000" b="1" dirty="0" smtClean="0"/>
              <a:t> Создание </a:t>
            </a:r>
            <a:r>
              <a:rPr lang="ru-RU" sz="2000" b="1" dirty="0" smtClean="0"/>
              <a:t>у новорожденных телят </a:t>
            </a:r>
            <a:r>
              <a:rPr lang="ru-RU" sz="2000" b="1" dirty="0" err="1" smtClean="0"/>
              <a:t>колострального</a:t>
            </a:r>
            <a:r>
              <a:rPr lang="ru-RU" sz="2000" b="1" dirty="0" smtClean="0"/>
              <a:t> иммунитета против микрофлоры, обитающей в хозяйстве. </a:t>
            </a:r>
          </a:p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000" b="1" dirty="0" smtClean="0"/>
              <a:t> Отсутствие </a:t>
            </a:r>
            <a:r>
              <a:rPr lang="ru-RU" sz="2000" b="1" dirty="0" smtClean="0"/>
              <a:t>необходимости применения антибиотиков и сульфаниламидных препаратов при оздоровлении хозяйства от смешанных инфекций.</a:t>
            </a:r>
          </a:p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000" b="1" dirty="0" smtClean="0"/>
              <a:t> Безвредность </a:t>
            </a:r>
            <a:r>
              <a:rPr lang="ru-RU" sz="2000" b="1" dirty="0" smtClean="0"/>
              <a:t>для людей и животных.</a:t>
            </a:r>
          </a:p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000" b="1" dirty="0" smtClean="0"/>
              <a:t> Отсутствие </a:t>
            </a:r>
            <a:r>
              <a:rPr lang="ru-RU" sz="2000" b="1" dirty="0" smtClean="0"/>
              <a:t>противопоказаний.</a:t>
            </a:r>
          </a:p>
          <a:p>
            <a:pPr>
              <a:spcAft>
                <a:spcPts val="600"/>
              </a:spcAft>
              <a:buClr>
                <a:srgbClr val="C00000"/>
              </a:buClr>
              <a:buBlip>
                <a:blip r:embed="rId4"/>
              </a:buBlip>
            </a:pPr>
            <a:r>
              <a:rPr lang="ru-RU" sz="2000" b="1" dirty="0" smtClean="0"/>
              <a:t> Экологическая </a:t>
            </a:r>
            <a:r>
              <a:rPr lang="ru-RU" sz="2000" b="1" dirty="0" smtClean="0"/>
              <a:t>безопасность.</a:t>
            </a:r>
            <a:endParaRPr lang="ru-RU" sz="2000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 l="14479" t="1462" r="22479" b="62408"/>
          <a:stretch>
            <a:fillRect/>
          </a:stretch>
        </p:blipFill>
        <p:spPr bwMode="auto">
          <a:xfrm>
            <a:off x="5115317" y="3886200"/>
            <a:ext cx="3740817" cy="1937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323850" y="1628775"/>
            <a:ext cx="215900" cy="21590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endParaRPr lang="ru-RU" sz="1100" b="1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11188" y="1484313"/>
            <a:ext cx="8281987" cy="4318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tx2"/>
                </a:solidFill>
              </a:rPr>
              <a:t>Увеличение производства продуктов животноводства.</a:t>
            </a:r>
            <a:endParaRPr lang="ru-RU" sz="20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323850" y="2205038"/>
            <a:ext cx="215900" cy="21590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endParaRPr lang="ru-RU" sz="1100" b="1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323850" y="2781300"/>
            <a:ext cx="215900" cy="21590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endParaRPr lang="ru-RU" sz="1100" b="1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323850" y="5013325"/>
            <a:ext cx="215900" cy="21590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endParaRPr lang="ru-RU" sz="1100" b="1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323850" y="3284538"/>
            <a:ext cx="215900" cy="21590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endParaRPr lang="ru-RU" sz="1100" b="1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323850" y="3860800"/>
            <a:ext cx="215900" cy="21590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endParaRPr lang="ru-RU" sz="1100" b="1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323850" y="5661025"/>
            <a:ext cx="215900" cy="21590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endParaRPr lang="ru-RU" sz="1100" b="1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323850" y="4437063"/>
            <a:ext cx="215900" cy="21590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endParaRPr lang="ru-RU" sz="1100" b="1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11188" y="2060575"/>
            <a:ext cx="8281987" cy="4318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tx2"/>
                </a:solidFill>
              </a:rPr>
              <a:t>Увеличение продуктивности крупного рогатого скота.</a:t>
            </a:r>
            <a:endParaRPr lang="ru-RU" sz="20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611188" y="2636838"/>
            <a:ext cx="8281987" cy="4318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tx2"/>
                </a:solidFill>
              </a:rPr>
              <a:t>Повышение качества </a:t>
            </a:r>
            <a:r>
              <a:rPr lang="ru-RU" sz="2000" b="1" dirty="0" err="1">
                <a:solidFill>
                  <a:schemeClr val="tx2"/>
                </a:solidFill>
              </a:rPr>
              <a:t>мясо-молочной</a:t>
            </a:r>
            <a:r>
              <a:rPr lang="ru-RU" sz="2000" b="1" dirty="0">
                <a:solidFill>
                  <a:schemeClr val="tx2"/>
                </a:solidFill>
              </a:rPr>
              <a:t> продукции.</a:t>
            </a:r>
            <a:endParaRPr lang="ru-RU" sz="20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11188" y="3213100"/>
            <a:ext cx="8281987" cy="4318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tx2"/>
                </a:solidFill>
              </a:rPr>
              <a:t>Улучшение племенных качеств животных.</a:t>
            </a:r>
            <a:endParaRPr lang="ru-RU" sz="20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611188" y="3789363"/>
            <a:ext cx="8281987" cy="4318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tx2"/>
                </a:solidFill>
              </a:rPr>
              <a:t>Снижение заболеваемости животных инфекционными болезнями.</a:t>
            </a:r>
            <a:endParaRPr lang="ru-RU" sz="20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611188" y="4365625"/>
            <a:ext cx="8281987" cy="4318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tx2"/>
                </a:solidFill>
              </a:rPr>
              <a:t>Повышение иммунного статуса молодняка крупного рогатого скота.</a:t>
            </a:r>
            <a:endParaRPr lang="ru-RU" sz="20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611188" y="4941888"/>
            <a:ext cx="8281987" cy="4318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endParaRPr lang="ru-RU" b="1" dirty="0">
              <a:solidFill>
                <a:schemeClr val="tx2"/>
              </a:solidFill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tx2"/>
                </a:solidFill>
              </a:rPr>
              <a:t>Повышение рентабельности хозяйств.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endParaRPr lang="ru-RU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611188" y="5516563"/>
            <a:ext cx="8281987" cy="57626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endParaRPr lang="ru-RU" b="1" dirty="0">
              <a:solidFill>
                <a:schemeClr val="tx2"/>
              </a:solidFill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tx2"/>
                </a:solidFill>
              </a:rPr>
              <a:t>Обеспечение населения качественными и экологически чистыми продуктами животноводства.</a:t>
            </a:r>
            <a:endParaRPr lang="ru-RU" sz="2000" b="1" dirty="0"/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endParaRPr lang="ru-RU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15240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В результате использования наших препаратов вы </a:t>
            </a:r>
            <a:r>
              <a:rPr lang="ru-RU" sz="3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получите:</a:t>
            </a:r>
            <a:endParaRPr lang="ru-RU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4026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Наши партнёры</a:t>
            </a:r>
            <a:endParaRPr lang="ru-RU" sz="4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graphicFrame>
        <p:nvGraphicFramePr>
          <p:cNvPr id="8" name="Схема 7"/>
          <p:cNvGraphicFramePr/>
          <p:nvPr/>
        </p:nvGraphicFramePr>
        <p:xfrm>
          <a:off x="618067" y="1303866"/>
          <a:ext cx="7823200" cy="5122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3" descr="C:\Users\Иринушка!\Desktop\258258-kompaniia-pushkinskii-miasnoi-dvor-280x210.png"/>
          <p:cNvPicPr>
            <a:picLocks noChangeAspect="1" noChangeArrowheads="1"/>
          </p:cNvPicPr>
          <p:nvPr/>
        </p:nvPicPr>
        <p:blipFill>
          <a:blip r:embed="rId7" cstate="print"/>
          <a:srcRect t="22910" b="24603"/>
          <a:stretch>
            <a:fillRect/>
          </a:stretch>
        </p:blipFill>
        <p:spPr bwMode="auto">
          <a:xfrm>
            <a:off x="982136" y="5740401"/>
            <a:ext cx="1794933" cy="618239"/>
          </a:xfrm>
          <a:prstGeom prst="rect">
            <a:avLst/>
          </a:prstGeom>
          <a:noFill/>
        </p:spPr>
      </p:pic>
      <p:pic>
        <p:nvPicPr>
          <p:cNvPr id="10" name="Picture 4" descr="C:\Users\Иринушка!\Desktop\вал.png"/>
          <p:cNvPicPr>
            <a:picLocks noChangeAspect="1" noChangeArrowheads="1"/>
          </p:cNvPicPr>
          <p:nvPr/>
        </p:nvPicPr>
        <p:blipFill>
          <a:blip r:embed="rId8" cstate="print"/>
          <a:srcRect b="3941"/>
          <a:stretch>
            <a:fillRect/>
          </a:stretch>
        </p:blipFill>
        <p:spPr bwMode="auto">
          <a:xfrm>
            <a:off x="6737882" y="5723464"/>
            <a:ext cx="1220784" cy="626535"/>
          </a:xfrm>
          <a:prstGeom prst="rect">
            <a:avLst/>
          </a:prstGeom>
          <a:noFill/>
        </p:spPr>
      </p:pic>
      <p:pic>
        <p:nvPicPr>
          <p:cNvPr id="11" name="Рисунок 1" descr="http://www.mgavm.ru/img/a1.gif"/>
          <p:cNvPicPr>
            <a:picLocks noChangeAspect="1" noChangeArrowheads="1"/>
          </p:cNvPicPr>
          <p:nvPr/>
        </p:nvPicPr>
        <p:blipFill>
          <a:blip r:embed="rId9" cstate="print"/>
          <a:srcRect r="11084"/>
          <a:stretch>
            <a:fillRect/>
          </a:stretch>
        </p:blipFill>
        <p:spPr bwMode="auto">
          <a:xfrm>
            <a:off x="4133320" y="5698067"/>
            <a:ext cx="8382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706533" y="62917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305021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196321" y="6189132"/>
            <a:ext cx="810004" cy="66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63108" y="6325659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graphicFrame>
        <p:nvGraphicFramePr>
          <p:cNvPr id="6" name="Содержимое 10"/>
          <p:cNvGraphicFramePr>
            <a:graphicFrameLocks/>
          </p:cNvGraphicFramePr>
          <p:nvPr/>
        </p:nvGraphicFramePr>
        <p:xfrm>
          <a:off x="711201" y="1278467"/>
          <a:ext cx="7821508" cy="49682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910754"/>
                <a:gridCol w="3910754"/>
              </a:tblGrid>
              <a:tr h="285062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Препарат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Цена</a:t>
                      </a:r>
                      <a:endParaRPr lang="ru-RU" sz="1400" dirty="0"/>
                    </a:p>
                  </a:txBody>
                  <a:tcPr/>
                </a:tc>
              </a:tr>
              <a:tr h="285062"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/>
                        <a:t>ОЛИН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800 </a:t>
                      </a:r>
                      <a:r>
                        <a:rPr lang="ru-RU" sz="1400" kern="1200" dirty="0" smtClean="0"/>
                        <a:t>руб./ кг.(мешок 20 кг.)</a:t>
                      </a:r>
                      <a:endParaRPr lang="ru-RU" sz="1400" dirty="0"/>
                    </a:p>
                  </a:txBody>
                  <a:tcPr/>
                </a:tc>
              </a:tr>
              <a:tr h="684148"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/>
                        <a:t>ВАКОЛИН для КРС</a:t>
                      </a:r>
                      <a:endParaRPr lang="ru-RU" sz="14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180 </a:t>
                      </a:r>
                      <a:r>
                        <a:rPr lang="ru-RU" sz="1400" kern="1200" dirty="0" smtClean="0"/>
                        <a:t>руб./доза –</a:t>
                      </a:r>
                      <a:r>
                        <a:rPr lang="en-US" sz="1400" kern="1200" dirty="0" smtClean="0"/>
                        <a:t> 5 </a:t>
                      </a:r>
                      <a:r>
                        <a:rPr lang="ru-RU" sz="1400" kern="1200" dirty="0" smtClean="0"/>
                        <a:t>мл.</a:t>
                      </a:r>
                    </a:p>
                    <a:p>
                      <a:pPr algn="ctr"/>
                      <a:r>
                        <a:rPr lang="en-US" sz="1400" kern="1200" dirty="0" smtClean="0"/>
                        <a:t>100 </a:t>
                      </a:r>
                      <a:r>
                        <a:rPr lang="ru-RU" sz="1400" kern="1200" dirty="0" smtClean="0"/>
                        <a:t>мл. </a:t>
                      </a:r>
                      <a:r>
                        <a:rPr lang="ru-RU" sz="1400" kern="1200" dirty="0" err="1" smtClean="0"/>
                        <a:t>фл</a:t>
                      </a:r>
                      <a:r>
                        <a:rPr lang="ru-RU" sz="1400" kern="1200" dirty="0" smtClean="0"/>
                        <a:t>.- 20 доз.</a:t>
                      </a:r>
                    </a:p>
                    <a:p>
                      <a:pPr algn="ctr"/>
                      <a:r>
                        <a:rPr lang="en-US" sz="1400" kern="1200" dirty="0" smtClean="0"/>
                        <a:t>20 </a:t>
                      </a:r>
                      <a:r>
                        <a:rPr lang="ru-RU" sz="1400" kern="1200" dirty="0" smtClean="0"/>
                        <a:t>мл. </a:t>
                      </a:r>
                      <a:r>
                        <a:rPr lang="ru-RU" sz="1400" kern="1200" dirty="0" err="1" smtClean="0"/>
                        <a:t>фл</a:t>
                      </a:r>
                      <a:r>
                        <a:rPr lang="ru-RU" sz="1400" kern="1200" dirty="0" smtClean="0"/>
                        <a:t>. –</a:t>
                      </a:r>
                      <a:r>
                        <a:rPr lang="en-US" sz="1400" kern="1200" dirty="0" smtClean="0"/>
                        <a:t> 4 </a:t>
                      </a:r>
                      <a:r>
                        <a:rPr lang="ru-RU" sz="1400" kern="1200" dirty="0" smtClean="0"/>
                        <a:t>дозы</a:t>
                      </a:r>
                      <a:endParaRPr lang="ru-RU" sz="1400" dirty="0"/>
                    </a:p>
                  </a:txBody>
                  <a:tcPr/>
                </a:tc>
              </a:tr>
              <a:tr h="684148"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/>
                        <a:t>ТКАНОЛИН для КРС</a:t>
                      </a:r>
                      <a:endParaRPr lang="ru-RU" sz="14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220 </a:t>
                      </a:r>
                      <a:r>
                        <a:rPr lang="ru-RU" sz="1400" kern="1200" dirty="0" smtClean="0"/>
                        <a:t>руб./доза –</a:t>
                      </a:r>
                      <a:r>
                        <a:rPr lang="en-US" sz="1400" kern="1200" dirty="0" smtClean="0"/>
                        <a:t> 5 </a:t>
                      </a:r>
                      <a:r>
                        <a:rPr lang="ru-RU" sz="1400" kern="1200" dirty="0" smtClean="0"/>
                        <a:t>мл.</a:t>
                      </a:r>
                    </a:p>
                    <a:p>
                      <a:pPr algn="ctr"/>
                      <a:r>
                        <a:rPr lang="en-US" sz="1400" kern="1200" dirty="0" smtClean="0"/>
                        <a:t>100 </a:t>
                      </a:r>
                      <a:r>
                        <a:rPr lang="ru-RU" sz="1400" kern="1200" dirty="0" smtClean="0"/>
                        <a:t>мл. </a:t>
                      </a:r>
                      <a:r>
                        <a:rPr lang="ru-RU" sz="1400" kern="1200" dirty="0" err="1" smtClean="0"/>
                        <a:t>фл</a:t>
                      </a:r>
                      <a:r>
                        <a:rPr lang="ru-RU" sz="1400" kern="1200" dirty="0" smtClean="0"/>
                        <a:t>.- 20 доз.</a:t>
                      </a:r>
                    </a:p>
                    <a:p>
                      <a:pPr algn="ctr"/>
                      <a:r>
                        <a:rPr lang="en-US" sz="1400" kern="1200" dirty="0" smtClean="0"/>
                        <a:t>20 </a:t>
                      </a:r>
                      <a:r>
                        <a:rPr lang="ru-RU" sz="1400" kern="1200" dirty="0" smtClean="0"/>
                        <a:t>мл. </a:t>
                      </a:r>
                      <a:r>
                        <a:rPr lang="ru-RU" sz="1400" kern="1200" dirty="0" err="1" smtClean="0"/>
                        <a:t>фл</a:t>
                      </a:r>
                      <a:r>
                        <a:rPr lang="ru-RU" sz="1400" kern="1200" dirty="0" smtClean="0"/>
                        <a:t>. –</a:t>
                      </a:r>
                      <a:r>
                        <a:rPr lang="en-US" sz="1400" kern="1200" dirty="0" smtClean="0"/>
                        <a:t> 4 </a:t>
                      </a:r>
                      <a:r>
                        <a:rPr lang="ru-RU" sz="1400" kern="1200" dirty="0" smtClean="0"/>
                        <a:t>дозы</a:t>
                      </a:r>
                      <a:endParaRPr lang="ru-RU" sz="1400" dirty="0"/>
                    </a:p>
                  </a:txBody>
                  <a:tcPr/>
                </a:tc>
              </a:tr>
              <a:tr h="484605"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/>
                        <a:t>ФЕРКОЛИН</a:t>
                      </a:r>
                      <a:endParaRPr lang="ru-RU" sz="14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82 </a:t>
                      </a:r>
                      <a:r>
                        <a:rPr lang="ru-RU" sz="1400" kern="1200" dirty="0" smtClean="0"/>
                        <a:t>руб./доза –</a:t>
                      </a:r>
                      <a:r>
                        <a:rPr lang="en-US" sz="1400" kern="1200" dirty="0" smtClean="0"/>
                        <a:t> 2 </a:t>
                      </a:r>
                      <a:r>
                        <a:rPr lang="ru-RU" sz="1400" kern="1200" dirty="0" smtClean="0"/>
                        <a:t>мл.</a:t>
                      </a:r>
                    </a:p>
                    <a:p>
                      <a:pPr algn="ctr"/>
                      <a:r>
                        <a:rPr lang="en-US" sz="1400" kern="1200" dirty="0" smtClean="0"/>
                        <a:t>20 </a:t>
                      </a:r>
                      <a:r>
                        <a:rPr lang="ru-RU" sz="1400" kern="1200" dirty="0" smtClean="0"/>
                        <a:t>мл. –</a:t>
                      </a:r>
                      <a:r>
                        <a:rPr lang="en-US" sz="1400" kern="1200" dirty="0" smtClean="0"/>
                        <a:t> 10 </a:t>
                      </a:r>
                      <a:r>
                        <a:rPr lang="ru-RU" sz="1400" kern="1200" dirty="0" smtClean="0"/>
                        <a:t>доз.</a:t>
                      </a:r>
                      <a:endParaRPr lang="ru-RU" sz="1400" b="0" dirty="0"/>
                    </a:p>
                  </a:txBody>
                  <a:tcPr/>
                </a:tc>
              </a:tr>
              <a:tr h="484605"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/>
                        <a:t>ОЛИВАК для кур</a:t>
                      </a:r>
                      <a:endParaRPr lang="ru-RU" sz="14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12 </a:t>
                      </a:r>
                      <a:r>
                        <a:rPr lang="ru-RU" sz="1400" kern="1200" dirty="0" smtClean="0"/>
                        <a:t>руб./ гр.</a:t>
                      </a:r>
                    </a:p>
                    <a:p>
                      <a:pPr algn="ctr"/>
                      <a:r>
                        <a:rPr lang="en-US" sz="1400" kern="1200" dirty="0" smtClean="0"/>
                        <a:t>0,5 </a:t>
                      </a:r>
                      <a:r>
                        <a:rPr lang="ru-RU" sz="1400" kern="1200" dirty="0" smtClean="0"/>
                        <a:t>кг –</a:t>
                      </a:r>
                      <a:r>
                        <a:rPr lang="en-US" sz="1400" kern="1200" dirty="0" smtClean="0"/>
                        <a:t> 50000 </a:t>
                      </a:r>
                      <a:r>
                        <a:rPr lang="ru-RU" sz="1400" kern="1200" dirty="0" smtClean="0"/>
                        <a:t>доз.</a:t>
                      </a:r>
                      <a:endParaRPr lang="ru-RU" sz="1400" b="0" dirty="0"/>
                    </a:p>
                  </a:txBody>
                  <a:tcPr/>
                </a:tc>
              </a:tr>
              <a:tr h="684148"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/>
                        <a:t>КЛОВЕКС</a:t>
                      </a:r>
                      <a:r>
                        <a:rPr lang="ru-RU" sz="1400" kern="1200" baseline="0" dirty="0" smtClean="0"/>
                        <a:t> для овец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87 </a:t>
                      </a:r>
                      <a:r>
                        <a:rPr lang="ru-RU" sz="1400" kern="1200" dirty="0" smtClean="0"/>
                        <a:t>руб./ доза –</a:t>
                      </a:r>
                      <a:r>
                        <a:rPr lang="en-US" sz="1400" kern="1200" dirty="0" smtClean="0"/>
                        <a:t> 2 </a:t>
                      </a:r>
                      <a:r>
                        <a:rPr lang="ru-RU" sz="1400" kern="1200" dirty="0" smtClean="0"/>
                        <a:t>мл.</a:t>
                      </a:r>
                    </a:p>
                    <a:p>
                      <a:pPr algn="ctr"/>
                      <a:r>
                        <a:rPr lang="en-US" sz="1400" kern="1200" dirty="0" smtClean="0"/>
                        <a:t>100 </a:t>
                      </a:r>
                      <a:r>
                        <a:rPr lang="ru-RU" sz="1400" kern="1200" dirty="0" smtClean="0"/>
                        <a:t>мл. </a:t>
                      </a:r>
                      <a:r>
                        <a:rPr lang="ru-RU" sz="1400" kern="1200" dirty="0" err="1" smtClean="0"/>
                        <a:t>фл</a:t>
                      </a:r>
                      <a:r>
                        <a:rPr lang="ru-RU" sz="1400" kern="1200" dirty="0" smtClean="0"/>
                        <a:t>. –</a:t>
                      </a:r>
                      <a:r>
                        <a:rPr lang="en-US" sz="1400" kern="1200" dirty="0" smtClean="0"/>
                        <a:t> 50 </a:t>
                      </a:r>
                      <a:r>
                        <a:rPr lang="ru-RU" sz="1400" kern="1200" dirty="0" smtClean="0"/>
                        <a:t>доз</a:t>
                      </a:r>
                    </a:p>
                    <a:p>
                      <a:pPr algn="ctr"/>
                      <a:r>
                        <a:rPr lang="en-US" sz="1400" kern="1200" dirty="0" smtClean="0"/>
                        <a:t>20 </a:t>
                      </a:r>
                      <a:r>
                        <a:rPr lang="ru-RU" sz="1400" kern="1200" dirty="0" smtClean="0"/>
                        <a:t>мл. </a:t>
                      </a:r>
                      <a:r>
                        <a:rPr lang="ru-RU" sz="1400" kern="1200" dirty="0" err="1" smtClean="0"/>
                        <a:t>фл</a:t>
                      </a:r>
                      <a:r>
                        <a:rPr lang="ru-RU" sz="1400" kern="1200" dirty="0" smtClean="0"/>
                        <a:t>. –</a:t>
                      </a:r>
                      <a:r>
                        <a:rPr lang="en-US" sz="1400" kern="1200" dirty="0" smtClean="0"/>
                        <a:t> 10 </a:t>
                      </a:r>
                      <a:r>
                        <a:rPr lang="ru-RU" sz="1400" kern="1200" dirty="0" smtClean="0"/>
                        <a:t>доз.</a:t>
                      </a:r>
                      <a:endParaRPr lang="ru-RU" sz="1400" b="0" dirty="0"/>
                    </a:p>
                  </a:txBody>
                  <a:tcPr/>
                </a:tc>
              </a:tr>
              <a:tr h="285062"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/>
                        <a:t>РАСТОЛИН для КРС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280 </a:t>
                      </a:r>
                      <a:r>
                        <a:rPr lang="ru-RU" sz="1400" kern="1200" dirty="0" smtClean="0"/>
                        <a:t>руб./ доза –</a:t>
                      </a:r>
                      <a:r>
                        <a:rPr lang="en-US" sz="1400" kern="1200" dirty="0" smtClean="0"/>
                        <a:t> 100 </a:t>
                      </a:r>
                      <a:r>
                        <a:rPr lang="ru-RU" sz="1400" kern="1200" dirty="0" smtClean="0"/>
                        <a:t>мл.</a:t>
                      </a:r>
                      <a:endParaRPr lang="ru-RU" sz="1400" dirty="0"/>
                    </a:p>
                  </a:txBody>
                  <a:tcPr/>
                </a:tc>
              </a:tr>
              <a:tr h="285062"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/>
                        <a:t>ИММУНОЛИН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12 </a:t>
                      </a:r>
                      <a:r>
                        <a:rPr lang="ru-RU" sz="1400" kern="1200" dirty="0" smtClean="0"/>
                        <a:t>руб. мл для </a:t>
                      </a:r>
                      <a:r>
                        <a:rPr lang="ru-RU" sz="1400" kern="1200" dirty="0" err="1" smtClean="0"/>
                        <a:t>сельхозживотных</a:t>
                      </a:r>
                      <a:endParaRPr lang="ru-RU" sz="1400" dirty="0"/>
                    </a:p>
                  </a:txBody>
                  <a:tcPr/>
                </a:tc>
              </a:tr>
              <a:tr h="484605"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/>
                        <a:t>ФУЗОЛИН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760 </a:t>
                      </a:r>
                      <a:r>
                        <a:rPr lang="ru-RU" sz="1400" kern="1200" dirty="0" smtClean="0"/>
                        <a:t>руб. литр –</a:t>
                      </a:r>
                      <a:r>
                        <a:rPr lang="en-US" sz="1400" kern="1200" dirty="0" smtClean="0"/>
                        <a:t> 5 - 10 </a:t>
                      </a:r>
                      <a:r>
                        <a:rPr lang="ru-RU" sz="1400" kern="1200" dirty="0" smtClean="0"/>
                        <a:t>литров канистра</a:t>
                      </a:r>
                    </a:p>
                    <a:p>
                      <a:pPr algn="ctr"/>
                      <a:r>
                        <a:rPr lang="ru-RU" sz="1400" kern="1200" dirty="0" smtClean="0"/>
                        <a:t>Разводится 1:50</a:t>
                      </a:r>
                      <a:endParaRPr lang="ru-RU" sz="14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608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Прайс</a:t>
            </a:r>
            <a:r>
              <a:rPr lang="ru-RU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- лист</a:t>
            </a:r>
            <a:endParaRPr lang="ru-RU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Главный технолог ООО «Пробиотик-Плюс»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Шайбель Алексей Яковлевич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8-965-136-13-36</a:t>
            </a:r>
            <a:endParaRPr kumimoji="0" lang="ru-RU" sz="2800" b="1" i="0" u="none" strike="noStrike" kern="1200" cap="none" spc="0" normalizeH="0" baseline="0" noProof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Заведующая кафедрой микробиологии ФГБОУ ВО «Московская государственная академия ветеринарной медицины и биотехнологии – МВА имени К.И. Скрябина»,  доктор биологических наук, профессор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Грязнева Татьяна Николаевна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8-915-454-25-54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http://probiotic-plus.ru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дзаголовок 6"/>
          <p:cNvSpPr txBox="1">
            <a:spLocks/>
          </p:cNvSpPr>
          <p:nvPr/>
        </p:nvSpPr>
        <p:spPr bwMode="auto">
          <a:xfrm>
            <a:off x="5706533" y="6308725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11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1133" y="6237288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450321" y="6165850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одзаголовок 6"/>
          <p:cNvSpPr txBox="1">
            <a:spLocks/>
          </p:cNvSpPr>
          <p:nvPr/>
        </p:nvSpPr>
        <p:spPr bwMode="auto">
          <a:xfrm>
            <a:off x="1315508" y="6308725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127000" y="1219663"/>
            <a:ext cx="8847667" cy="512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Calibri" pitchFamily="34" charset="0"/>
                <a:cs typeface="Arial" pitchFamily="34" charset="0"/>
              </a:rPr>
              <a:t>       Совместно со специалистами ФГБОУ ВО «Московская государственная академия ветеринарной медицины и биотехнологии – МВА имени К.И. Скрябина» и ООО «Пушкинский мясной двор» ООО «ПРОБИОТИК-ПЛЮС» предлагает: </a:t>
            </a:r>
          </a:p>
          <a:p>
            <a:pPr marL="0" marR="0" lvl="0" indent="2698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rgbClr val="0000CC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диагностические исследования на различные инфекционные болезни животных;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ветеринарные услуги по оздоровлению хозяйств от инфекционных и незаразных болезней крупного рогатого скота;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подготовка коров и нетелей к искусственному осеменению;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 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синхронизация охоты;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проверка на стельность;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лечение коров, больных эндометритом и маститом;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искусственное осеменение животных;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повышение воспроизводства стада;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увеличение выхода телят;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увеличение сохранности молодняка животных;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продажа спермы быков бельгийской бело-голубой породы;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продажа чистопородного скота бельгийской бело-голубой породы;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продажа свиней мясной породы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Пьетрен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продажа овец мясной породы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Белтекс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4713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Услуги ООО «</a:t>
            </a:r>
            <a:r>
              <a:rPr lang="ru-RU" sz="48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Пробиотик</a:t>
            </a:r>
            <a:r>
              <a:rPr lang="ru-RU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– Плюс»</a:t>
            </a:r>
            <a:endParaRPr lang="ru-RU" sz="4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4713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Преимущества препаратов «</a:t>
            </a:r>
            <a:r>
              <a:rPr lang="ru-RU" sz="32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Пробиотик</a:t>
            </a:r>
            <a:r>
              <a:rPr lang="ru-RU" sz="3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– Плюс»</a:t>
            </a:r>
            <a:endParaRPr lang="ru-RU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graphicFrame>
        <p:nvGraphicFramePr>
          <p:cNvPr id="8" name="Схема 7"/>
          <p:cNvGraphicFramePr/>
          <p:nvPr/>
        </p:nvGraphicFramePr>
        <p:xfrm>
          <a:off x="389467" y="1515533"/>
          <a:ext cx="8381999" cy="42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4713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Пробиотические</a:t>
            </a:r>
            <a:r>
              <a:rPr lang="ru-RU" sz="3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препараты</a:t>
            </a:r>
            <a:endParaRPr lang="ru-RU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3200" y="1371600"/>
            <a:ext cx="8661400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 </a:t>
            </a:r>
            <a:r>
              <a:rPr lang="ru-RU" sz="1600" b="1" dirty="0" smtClean="0">
                <a:solidFill>
                  <a:srgbClr val="7030A0"/>
                </a:solidFill>
                <a:cs typeface="Arial" pitchFamily="34" charset="0"/>
              </a:rPr>
              <a:t> 1. </a:t>
            </a:r>
            <a:r>
              <a:rPr lang="ru-RU" sz="1600" b="1" dirty="0" err="1" smtClean="0">
                <a:solidFill>
                  <a:srgbClr val="00B050"/>
                </a:solidFill>
                <a:cs typeface="Arial" pitchFamily="34" charset="0"/>
              </a:rPr>
              <a:t>Пробиотическая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кормовая добавка </a:t>
            </a:r>
            <a:r>
              <a:rPr lang="ru-RU" sz="1600" b="1" dirty="0" smtClean="0">
                <a:solidFill>
                  <a:srgbClr val="0000CC"/>
                </a:solidFill>
                <a:cs typeface="Arial" pitchFamily="34" charset="0"/>
              </a:rPr>
              <a:t>ОЛИН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для разных видов животных, в т.ч. птиц.</a:t>
            </a:r>
          </a:p>
          <a:p>
            <a:pPr>
              <a:spcAft>
                <a:spcPts val="600"/>
              </a:spcAft>
              <a:defRPr/>
            </a:pP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 </a:t>
            </a:r>
            <a:r>
              <a:rPr lang="ru-RU" sz="1600" b="1" dirty="0" smtClean="0">
                <a:solidFill>
                  <a:srgbClr val="7030A0"/>
                </a:solidFill>
                <a:cs typeface="Arial" pitchFamily="34" charset="0"/>
              </a:rPr>
              <a:t> 2. </a:t>
            </a:r>
            <a:r>
              <a:rPr lang="ru-RU" sz="1600" b="1" dirty="0" err="1" smtClean="0">
                <a:solidFill>
                  <a:srgbClr val="00B050"/>
                </a:solidFill>
                <a:cs typeface="Arial" pitchFamily="34" charset="0"/>
              </a:rPr>
              <a:t>Пробиотик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для профилактики гастроэнтерита и лечения свиней при желудочно-кишечных болезнях </a:t>
            </a:r>
            <a:r>
              <a:rPr lang="ru-RU" sz="1600" b="1" dirty="0" smtClean="0">
                <a:solidFill>
                  <a:srgbClr val="0000CC"/>
                </a:solidFill>
                <a:cs typeface="Arial" pitchFamily="34" charset="0"/>
              </a:rPr>
              <a:t>ПИОН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.</a:t>
            </a:r>
          </a:p>
          <a:p>
            <a:pPr>
              <a:spcAft>
                <a:spcPts val="600"/>
              </a:spcAft>
              <a:defRPr/>
            </a:pP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  </a:t>
            </a:r>
            <a:r>
              <a:rPr lang="ru-RU" sz="1600" b="1" dirty="0" smtClean="0">
                <a:solidFill>
                  <a:srgbClr val="7030A0"/>
                </a:solidFill>
                <a:cs typeface="Arial" pitchFamily="34" charset="0"/>
              </a:rPr>
              <a:t>3. </a:t>
            </a:r>
            <a:r>
              <a:rPr lang="ru-RU" sz="1600" b="1" dirty="0" err="1" smtClean="0">
                <a:solidFill>
                  <a:srgbClr val="00B050"/>
                </a:solidFill>
                <a:cs typeface="Arial" pitchFamily="34" charset="0"/>
              </a:rPr>
              <a:t>Пробиотик-лакомство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для мелких домашних животных в виде пастилок </a:t>
            </a:r>
            <a:r>
              <a:rPr lang="ru-RU" sz="1600" b="1" dirty="0" smtClean="0">
                <a:solidFill>
                  <a:srgbClr val="0000CC"/>
                </a:solidFill>
                <a:cs typeface="Arial" pitchFamily="34" charset="0"/>
              </a:rPr>
              <a:t>ОЛИН-ПЛЮС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.</a:t>
            </a:r>
          </a:p>
          <a:p>
            <a:pPr>
              <a:spcAft>
                <a:spcPts val="600"/>
              </a:spcAft>
              <a:defRPr/>
            </a:pP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 </a:t>
            </a:r>
            <a:r>
              <a:rPr lang="ru-RU" sz="1600" b="1" dirty="0" smtClean="0">
                <a:solidFill>
                  <a:srgbClr val="7030A0"/>
                </a:solidFill>
                <a:cs typeface="Arial" pitchFamily="34" charset="0"/>
              </a:rPr>
              <a:t> 4. 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Активированная кормовая биодобавка-адсорбент </a:t>
            </a:r>
            <a:r>
              <a:rPr lang="ru-RU" sz="1600" b="1" dirty="0" smtClean="0">
                <a:solidFill>
                  <a:srgbClr val="0000CC"/>
                </a:solidFill>
                <a:cs typeface="Arial" pitchFamily="34" charset="0"/>
              </a:rPr>
              <a:t>СОРБОЛИН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.</a:t>
            </a:r>
          </a:p>
          <a:p>
            <a:pPr>
              <a:spcAft>
                <a:spcPts val="600"/>
              </a:spcAft>
              <a:defRPr/>
            </a:pP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 </a:t>
            </a:r>
            <a:r>
              <a:rPr lang="ru-RU" sz="1600" b="1" dirty="0" smtClean="0">
                <a:solidFill>
                  <a:srgbClr val="7030A0"/>
                </a:solidFill>
                <a:cs typeface="Arial" pitchFamily="34" charset="0"/>
              </a:rPr>
              <a:t> 5. </a:t>
            </a:r>
            <a:r>
              <a:rPr lang="ru-RU" sz="1600" b="1" dirty="0" err="1" smtClean="0">
                <a:solidFill>
                  <a:srgbClr val="00B050"/>
                </a:solidFill>
                <a:cs typeface="Arial" pitchFamily="34" charset="0"/>
              </a:rPr>
              <a:t>Пробиотик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против инфекционных и паразитарных болезней сельскохозяйственных и мелких домашних животных </a:t>
            </a:r>
            <a:r>
              <a:rPr lang="ru-RU" sz="1600" b="1" dirty="0" smtClean="0">
                <a:solidFill>
                  <a:srgbClr val="0000CC"/>
                </a:solidFill>
                <a:cs typeface="Arial" pitchFamily="34" charset="0"/>
              </a:rPr>
              <a:t>БЕЛОЛИН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.</a:t>
            </a:r>
          </a:p>
          <a:p>
            <a:pPr>
              <a:spcAft>
                <a:spcPts val="600"/>
              </a:spcAft>
              <a:defRPr/>
            </a:pP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  </a:t>
            </a:r>
            <a:r>
              <a:rPr lang="ru-RU" sz="1600" b="1" dirty="0" smtClean="0">
                <a:solidFill>
                  <a:srgbClr val="7030A0"/>
                </a:solidFill>
                <a:cs typeface="Arial" pitchFamily="34" charset="0"/>
              </a:rPr>
              <a:t>6. </a:t>
            </a:r>
            <a:r>
              <a:rPr lang="ru-RU" sz="1600" b="1" dirty="0" err="1" smtClean="0">
                <a:solidFill>
                  <a:srgbClr val="00B050"/>
                </a:solidFill>
                <a:cs typeface="Arial" pitchFamily="34" charset="0"/>
              </a:rPr>
              <a:t>Пробиотик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для профилактики и лечения ацидоза и </a:t>
            </a:r>
            <a:r>
              <a:rPr lang="ru-RU" sz="1600" b="1" dirty="0" err="1" smtClean="0">
                <a:solidFill>
                  <a:srgbClr val="00B050"/>
                </a:solidFill>
                <a:cs typeface="Arial" pitchFamily="34" charset="0"/>
              </a:rPr>
              <a:t>кетоза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жвачных животных </a:t>
            </a:r>
            <a:r>
              <a:rPr lang="ru-RU" sz="1600" b="1" dirty="0" smtClean="0">
                <a:solidFill>
                  <a:srgbClr val="0000CC"/>
                </a:solidFill>
                <a:cs typeface="Arial" pitchFamily="34" charset="0"/>
              </a:rPr>
              <a:t>ПИОЛИН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.</a:t>
            </a:r>
          </a:p>
          <a:p>
            <a:pPr>
              <a:spcAft>
                <a:spcPts val="600"/>
              </a:spcAft>
              <a:defRPr/>
            </a:pP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  </a:t>
            </a:r>
            <a:r>
              <a:rPr lang="ru-RU" sz="1600" b="1" dirty="0" smtClean="0">
                <a:solidFill>
                  <a:srgbClr val="7030A0"/>
                </a:solidFill>
                <a:cs typeface="Arial" pitchFamily="34" charset="0"/>
              </a:rPr>
              <a:t>7. </a:t>
            </a:r>
            <a:r>
              <a:rPr lang="ru-RU" sz="1600" b="1" dirty="0" err="1" smtClean="0">
                <a:solidFill>
                  <a:srgbClr val="00B050"/>
                </a:solidFill>
                <a:cs typeface="Arial" pitchFamily="34" charset="0"/>
              </a:rPr>
              <a:t>Пробиотик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против инфекционных болезней пресноводных рыб </a:t>
            </a:r>
            <a:r>
              <a:rPr lang="ru-RU" sz="1600" b="1" dirty="0" smtClean="0">
                <a:solidFill>
                  <a:srgbClr val="0000CC"/>
                </a:solidFill>
                <a:cs typeface="Arial" pitchFamily="34" charset="0"/>
              </a:rPr>
              <a:t>ЭКОЛИН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.</a:t>
            </a:r>
          </a:p>
          <a:p>
            <a:pPr>
              <a:spcAft>
                <a:spcPts val="600"/>
              </a:spcAft>
              <a:defRPr/>
            </a:pP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  </a:t>
            </a:r>
            <a:r>
              <a:rPr lang="ru-RU" sz="1600" b="1" dirty="0" smtClean="0">
                <a:solidFill>
                  <a:srgbClr val="7030A0"/>
                </a:solidFill>
                <a:cs typeface="Arial" pitchFamily="34" charset="0"/>
              </a:rPr>
              <a:t>8. </a:t>
            </a:r>
            <a:r>
              <a:rPr lang="ru-RU" sz="1600" b="1" dirty="0" err="1" smtClean="0">
                <a:solidFill>
                  <a:srgbClr val="00B050"/>
                </a:solidFill>
                <a:cs typeface="Arial" pitchFamily="34" charset="0"/>
              </a:rPr>
              <a:t>Пробиотик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для профилактики инфекционных болезней и лечения пчел при бактериозах и микозах </a:t>
            </a:r>
            <a:r>
              <a:rPr lang="ru-RU" sz="1600" b="1" dirty="0" smtClean="0">
                <a:solidFill>
                  <a:srgbClr val="0000CC"/>
                </a:solidFill>
                <a:cs typeface="Arial" pitchFamily="34" charset="0"/>
              </a:rPr>
              <a:t>БЕЛОЛИН-ЭКО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.</a:t>
            </a:r>
          </a:p>
          <a:p>
            <a:pPr>
              <a:spcAft>
                <a:spcPts val="600"/>
              </a:spcAft>
              <a:defRPr/>
            </a:pPr>
            <a:r>
              <a:rPr lang="ru-RU" sz="1600" b="1" dirty="0" smtClean="0">
                <a:solidFill>
                  <a:srgbClr val="7030A0"/>
                </a:solidFill>
                <a:cs typeface="Arial" pitchFamily="34" charset="0"/>
              </a:rPr>
              <a:t>   9. 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Моющий </a:t>
            </a:r>
            <a:r>
              <a:rPr lang="ru-RU" sz="1600" b="1" dirty="0" err="1" smtClean="0">
                <a:solidFill>
                  <a:srgbClr val="00B050"/>
                </a:solidFill>
                <a:cs typeface="Arial" pitchFamily="34" charset="0"/>
              </a:rPr>
              <a:t>пробиотик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для санации животноводческих и птицеводческих помещений, пастбищ, лугов, полей, выгульных дворов, территорий пасек, питомников для домашних животных, звероводческих и кролиководческих ферм.</a:t>
            </a:r>
          </a:p>
          <a:p>
            <a:pPr>
              <a:spcAft>
                <a:spcPts val="600"/>
              </a:spcAft>
              <a:defRPr/>
            </a:pPr>
            <a:r>
              <a:rPr lang="ru-RU" sz="1600" b="1" dirty="0" smtClean="0">
                <a:solidFill>
                  <a:srgbClr val="7030A0"/>
                </a:solidFill>
                <a:cs typeface="Arial" pitchFamily="34" charset="0"/>
              </a:rPr>
              <a:t>   10. 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Моющий </a:t>
            </a:r>
            <a:r>
              <a:rPr lang="ru-RU" sz="1600" b="1" dirty="0" err="1" smtClean="0">
                <a:solidFill>
                  <a:srgbClr val="00B050"/>
                </a:solidFill>
                <a:cs typeface="Arial" pitchFamily="34" charset="0"/>
              </a:rPr>
              <a:t>пробиотик</a:t>
            </a:r>
            <a:r>
              <a:rPr lang="ru-RU" sz="1600" b="1" dirty="0" smtClean="0">
                <a:solidFill>
                  <a:srgbClr val="00B050"/>
                </a:solidFill>
                <a:cs typeface="Arial" pitchFamily="34" charset="0"/>
              </a:rPr>
              <a:t> для санации помещений овощехранилищ, зернохранилищ, комбикормовых заводов, молокозаводов, мясоперерабатывающих предприятий. </a:t>
            </a:r>
            <a:endParaRPr lang="ru-RU" sz="1600" b="1" dirty="0">
              <a:solidFill>
                <a:srgbClr val="00B050"/>
              </a:solidFill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3199" y="1572104"/>
            <a:ext cx="59605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 smtClean="0">
                <a:solidFill>
                  <a:srgbClr val="00B050"/>
                </a:solidFill>
              </a:rPr>
              <a:t>ОЛИН (OLIN) –</a:t>
            </a:r>
            <a:r>
              <a:rPr lang="ru-RU" b="1" dirty="0" smtClean="0">
                <a:solidFill>
                  <a:srgbClr val="000099"/>
                </a:solidFill>
              </a:rPr>
              <a:t> </a:t>
            </a:r>
            <a:r>
              <a:rPr lang="ru-RU" b="1" dirty="0" err="1" smtClean="0">
                <a:latin typeface="Arial" pitchFamily="34" charset="0"/>
                <a:cs typeface="Arial" pitchFamily="34" charset="0"/>
              </a:rPr>
              <a:t>п</a:t>
            </a:r>
            <a:r>
              <a:rPr lang="ru-RU" b="1" dirty="0" err="1" smtClean="0">
                <a:latin typeface="Arial" pitchFamily="34" charset="0"/>
                <a:cs typeface="Arial" pitchFamily="34" charset="0"/>
              </a:rPr>
              <a:t>робиотическая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кормовая добавка на основе живых, антагонистически активных бактерий, применяемая для  профилактики и лечения животных при желудочно-кишечных болезнях, улучшения перевариваемости </a:t>
            </a:r>
            <a:r>
              <a:rPr lang="ru-RU" b="1" dirty="0" err="1" smtClean="0">
                <a:latin typeface="Arial" pitchFamily="34" charset="0"/>
                <a:cs typeface="Arial" pitchFamily="34" charset="0"/>
              </a:rPr>
              <a:t>корма,стимуляции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 иммунной системы при бактериальных и вирусных инфекциях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4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7" name="Picture 10" descr="http://www.probiotic-plus.ru/DesktopModules/eTailer/cachedimageservice.axd?data=1d76772c-ab11-43a7-b2a3-31db2f46144e"/>
          <p:cNvPicPr>
            <a:picLocks noChangeAspect="1" noChangeArrowheads="1"/>
          </p:cNvPicPr>
          <p:nvPr/>
        </p:nvPicPr>
        <p:blipFill>
          <a:blip r:embed="rId4" cstate="print"/>
          <a:srcRect r="8543" b="7617"/>
          <a:stretch>
            <a:fillRect/>
          </a:stretch>
        </p:blipFill>
        <p:spPr bwMode="auto">
          <a:xfrm>
            <a:off x="5977466" y="2207683"/>
            <a:ext cx="1540933" cy="230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http://www.probiotic-plus.ru/DesktopModules/eTailer/cachedimageservice.axd?data=1c2dc16b-fc5f-4f46-abd0-4d2a40cb1701"/>
          <p:cNvPicPr>
            <a:picLocks noChangeAspect="1" noChangeArrowheads="1"/>
          </p:cNvPicPr>
          <p:nvPr/>
        </p:nvPicPr>
        <p:blipFill>
          <a:blip r:embed="rId5" cstate="print"/>
          <a:srcRect l="4164" t="3014" r="4222" b="8562"/>
          <a:stretch>
            <a:fillRect/>
          </a:stretch>
        </p:blipFill>
        <p:spPr bwMode="auto">
          <a:xfrm>
            <a:off x="7501467" y="1481667"/>
            <a:ext cx="1490132" cy="216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8" descr="http://www.probiotic-plus.ru/DesktopModules/eTailer/cachedimageservice.axd?data=dbdc3abd-7149-4a5c-b36f-7563fff8dbf3"/>
          <p:cNvPicPr>
            <a:picLocks noChangeAspect="1" noChangeArrowheads="1"/>
          </p:cNvPicPr>
          <p:nvPr/>
        </p:nvPicPr>
        <p:blipFill>
          <a:blip r:embed="rId6" cstate="print"/>
          <a:srcRect l="4072" b="6710"/>
          <a:stretch>
            <a:fillRect/>
          </a:stretch>
        </p:blipFill>
        <p:spPr bwMode="auto">
          <a:xfrm>
            <a:off x="7451117" y="3852334"/>
            <a:ext cx="1692883" cy="2328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4" descr="http://www.probiotic-plus.ru/DesktopModules/eTailer/cachedimageservice.axd?data=0cbdacba-aeed-4293-bb62-f13e4fb5c10c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7143" y="4351868"/>
            <a:ext cx="1054501" cy="165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8" descr="http://www.probiotic-plus.ru/DesktopModules/eTailer/cachedimageservice.axd?data=575353b2-772b-4551-8c85-2309c5d4120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55234" y="3796242"/>
            <a:ext cx="1128713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0" descr="http://www.probiotic-plus.ru/DesktopModules/eTailer/cachedimageservice.axd?data=812793fc-96ec-4717-9ee9-4809820b477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34155" y="3860800"/>
            <a:ext cx="1240273" cy="157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http://www.probiotic-plus.ru/DesktopModules/eTailer/cachedimageservice.axd?data=daa59dba-a8a7-4079-a245-ea9c5b7bc81c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21014" y="4597399"/>
            <a:ext cx="949844" cy="150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878667" y="491066"/>
            <a:ext cx="3386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Олин (</a:t>
            </a:r>
            <a:r>
              <a:rPr lang="en-US" sz="4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Olin</a:t>
            </a:r>
            <a:r>
              <a:rPr lang="ru-RU" sz="4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)</a:t>
            </a:r>
            <a:endParaRPr lang="ru-RU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ООО «</a:t>
            </a:r>
            <a:r>
              <a:rPr lang="ru-RU" b="1" dirty="0" err="1">
                <a:solidFill>
                  <a:srgbClr val="36044C"/>
                </a:solidFill>
              </a:rPr>
              <a:t>Пробиотик-Плюс</a:t>
            </a:r>
            <a:r>
              <a:rPr lang="ru-RU" b="1" dirty="0">
                <a:solidFill>
                  <a:srgbClr val="36044C"/>
                </a:solidFill>
              </a:rPr>
              <a:t>»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pic>
        <p:nvPicPr>
          <p:cNvPr id="3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6044C"/>
                </a:solidFill>
              </a:rPr>
              <a:t>ФГБОУ ВО </a:t>
            </a:r>
            <a:r>
              <a:rPr lang="ru-RU" b="1" dirty="0" err="1">
                <a:solidFill>
                  <a:srgbClr val="36044C"/>
                </a:solidFill>
              </a:rPr>
              <a:t>МГАВМиБ</a:t>
            </a:r>
            <a:endParaRPr lang="ru-RU" b="1" dirty="0">
              <a:solidFill>
                <a:srgbClr val="36044C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333" y="491066"/>
            <a:ext cx="812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Сильные стороны препарата</a:t>
            </a:r>
            <a:endParaRPr lang="ru-RU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graphicFrame>
        <p:nvGraphicFramePr>
          <p:cNvPr id="11" name="Схема 10"/>
          <p:cNvGraphicFramePr/>
          <p:nvPr/>
        </p:nvGraphicFramePr>
        <p:xfrm>
          <a:off x="169333" y="1312333"/>
          <a:ext cx="8771467" cy="476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2114</TotalTime>
  <Words>2748</Words>
  <Application>Microsoft Office PowerPoint</Application>
  <PresentationFormat>Экран (4:3)</PresentationFormat>
  <Paragraphs>351</Paragraphs>
  <Slides>41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2" baseType="lpstr">
      <vt:lpstr>Office Theme</vt:lpstr>
      <vt:lpstr>ProBiotic Plus Лечебно-профилактические препараты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</vt:vector>
  </TitlesOfParts>
  <Company>PJSC "New Engineering Technologies"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Иринушка!</cp:lastModifiedBy>
  <cp:revision>1884</cp:revision>
  <dcterms:created xsi:type="dcterms:W3CDTF">2016-11-18T14:12:19Z</dcterms:created>
  <dcterms:modified xsi:type="dcterms:W3CDTF">2018-02-26T01:44:02Z</dcterms:modified>
</cp:coreProperties>
</file>